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1" r:id="rId1"/>
  </p:sldMasterIdLst>
  <p:notesMasterIdLst>
    <p:notesMasterId r:id="rId25"/>
  </p:notesMasterIdLst>
  <p:sldIdLst>
    <p:sldId id="397" r:id="rId2"/>
    <p:sldId id="375" r:id="rId3"/>
    <p:sldId id="256" r:id="rId4"/>
    <p:sldId id="377" r:id="rId5"/>
    <p:sldId id="376" r:id="rId6"/>
    <p:sldId id="401" r:id="rId7"/>
    <p:sldId id="402" r:id="rId8"/>
    <p:sldId id="378" r:id="rId9"/>
    <p:sldId id="379" r:id="rId10"/>
    <p:sldId id="380" r:id="rId11"/>
    <p:sldId id="381" r:id="rId12"/>
    <p:sldId id="382" r:id="rId13"/>
    <p:sldId id="383" r:id="rId14"/>
    <p:sldId id="384" r:id="rId15"/>
    <p:sldId id="385" r:id="rId16"/>
    <p:sldId id="386" r:id="rId17"/>
    <p:sldId id="388" r:id="rId18"/>
    <p:sldId id="389" r:id="rId19"/>
    <p:sldId id="390" r:id="rId20"/>
    <p:sldId id="391" r:id="rId21"/>
    <p:sldId id="392" r:id="rId22"/>
    <p:sldId id="398" r:id="rId23"/>
    <p:sldId id="399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048" autoAdjust="0"/>
    <p:restoredTop sz="94776" autoAdjust="0"/>
  </p:normalViewPr>
  <p:slideViewPr>
    <p:cSldViewPr>
      <p:cViewPr varScale="1">
        <p:scale>
          <a:sx n="110" d="100"/>
          <a:sy n="110" d="100"/>
        </p:scale>
        <p:origin x="127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5818AE-E79F-499D-80C8-4C967327E15F}" type="datetimeFigureOut">
              <a:rPr lang="ru-RU" smtClean="0"/>
              <a:pPr/>
              <a:t>05.05.2025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0EF892-CA8E-4D04-9A47-5CFA7AE474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5404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E1633-D86B-480B-81CF-31D9FB7A91D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91533-3223-47F9-B84B-DAA3EBF247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690CCEA8-423F-45E7-95AB-C70D40BA66C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3685C-579F-4688-9C8F-C691FB64F60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5B9D13-D9EF-4E2B-B64F-9E757484897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047D0-1BC5-454B-BBDD-3F538BEE2A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1129CA-09D7-4F14-8435-64E304DC71F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796CC-5280-46EA-85C4-88C778FDC7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3F293B-2542-4859-94C3-768E7FCEDB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92990B-8817-49EE-93FE-1EAA3697A6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07886-C4B2-444F-8183-6517F2D8CDA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46990486-5301-40E3-B76A-696D1B80AEC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шаблон 9 ма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4" name="Image 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46042" y="1224009"/>
            <a:ext cx="3456384" cy="4941295"/>
          </a:xfrm>
          <a:prstGeom prst="rect">
            <a:avLst/>
          </a:prstGeom>
          <a:ln>
            <a:solidFill>
              <a:srgbClr val="002060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4955297" y="1224009"/>
            <a:ext cx="331236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сражались за Родину! Сотрудники Института истории, языка и литературы на фронтах Великой Отечественной войны 1941 -1945 гг.: научный справочник / сост. Р.Н. Сулейманова, Ш.Н. Исянгулов,</a:t>
            </a:r>
          </a:p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Г.Ю. Султангужина; </a:t>
            </a:r>
          </a:p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 общей редакцией</a:t>
            </a:r>
          </a:p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Р.Н. Сулеймановой 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Электронный ресурс</a:t>
            </a:r>
            <a:r>
              <a:rPr lang="en-US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Уфа: ИИЯЛ УФИЦ РАН, 2025. – 106 с.</a:t>
            </a:r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Image 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15616" y="1224009"/>
            <a:ext cx="3456384" cy="4941295"/>
          </a:xfrm>
          <a:prstGeom prst="rect">
            <a:avLst/>
          </a:prstGeom>
          <a:ln>
            <a:solidFill>
              <a:srgbClr val="002060"/>
            </a:solidFill>
          </a:ln>
        </p:spPr>
      </p:pic>
    </p:spTree>
    <p:extLst>
      <p:ext uri="{BB962C8B-B14F-4D97-AF65-F5344CB8AC3E}">
        <p14:creationId xmlns:p14="http://schemas.microsoft.com/office/powerpoint/2010/main" val="7147130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шаблон 9 мая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4" name="Image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73036" y="623972"/>
            <a:ext cx="1725732" cy="2376264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3" name="Прямоугольник 2"/>
          <p:cNvSpPr/>
          <p:nvPr/>
        </p:nvSpPr>
        <p:spPr>
          <a:xfrm>
            <a:off x="971600" y="556102"/>
            <a:ext cx="5616624" cy="32624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3025" marR="67945" indent="449580" algn="just">
              <a:spcBef>
                <a:spcPts val="1220"/>
              </a:spcBef>
              <a:spcAft>
                <a:spcPts val="0"/>
              </a:spcAft>
            </a:pPr>
            <a:endParaRPr lang="ru-RU" sz="1400" dirty="0" smtClean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3025" marR="67945" indent="449580" algn="just">
              <a:spcBef>
                <a:spcPts val="1220"/>
              </a:spcBef>
              <a:spcAft>
                <a:spcPts val="0"/>
              </a:spcAft>
            </a:pP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Ценою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миллионов жизней и страшных испытаний досталась нашей стране Великая Победа. Погибли 28 миллионов соотечественников, были разрушены 1710 городов и поселков, сожжены</a:t>
            </a:r>
            <a:r>
              <a:rPr lang="ru-RU" sz="1400" spc="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дотла</a:t>
            </a:r>
            <a:r>
              <a:rPr lang="ru-RU" sz="1400" spc="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400" spc="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стерты</a:t>
            </a:r>
            <a:r>
              <a:rPr lang="ru-RU" sz="1400" spc="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ru-RU" sz="1400" spc="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лица</a:t>
            </a:r>
            <a:r>
              <a:rPr lang="ru-RU" sz="1400" spc="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земли</a:t>
            </a:r>
            <a:r>
              <a:rPr lang="ru-RU" sz="1400" spc="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70</a:t>
            </a:r>
            <a:r>
              <a:rPr lang="ru-RU" sz="1400" spc="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тысяч</a:t>
            </a:r>
            <a:r>
              <a:rPr lang="ru-RU" sz="1400" spc="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сел</a:t>
            </a:r>
            <a:r>
              <a:rPr lang="ru-RU" sz="1400" spc="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400" spc="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деревень, 30 процентов национального богатства страны было уничтожено.</a:t>
            </a:r>
          </a:p>
          <a:p>
            <a:pPr marL="73025" marR="69215" indent="449580" algn="just">
              <a:spcAft>
                <a:spcPts val="0"/>
              </a:spcAft>
            </a:pP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Только</a:t>
            </a:r>
            <a:r>
              <a:rPr lang="ru-RU" sz="1400" spc="-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из Башкирии ушли на</a:t>
            </a:r>
            <a:r>
              <a:rPr lang="ru-RU" sz="1400" spc="-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фронт</a:t>
            </a:r>
            <a:r>
              <a:rPr lang="ru-RU" sz="1400" spc="-1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более 700</a:t>
            </a:r>
            <a:r>
              <a:rPr lang="ru-RU" sz="1400" spc="-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тысяч солдат, погибли</a:t>
            </a:r>
            <a:r>
              <a:rPr lang="ru-RU" sz="1400" spc="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около</a:t>
            </a:r>
            <a:r>
              <a:rPr lang="ru-RU" sz="1400" spc="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300</a:t>
            </a:r>
            <a:r>
              <a:rPr lang="ru-RU" sz="1400" spc="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тысяч.</a:t>
            </a:r>
            <a:r>
              <a:rPr lang="ru-RU" sz="1400" spc="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Учителя</a:t>
            </a:r>
            <a:r>
              <a:rPr lang="ru-RU" sz="1400" spc="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400" spc="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рабочие,</a:t>
            </a:r>
            <a:r>
              <a:rPr lang="ru-RU" sz="1400" spc="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хлеборобы</a:t>
            </a:r>
            <a:r>
              <a:rPr lang="ru-RU" sz="1400" spc="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400" spc="-1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шахтеры, врачи и ученые с оружием в руках встали на защиту Родины. 278 уроженцам многонациональной республики было присвоено звание Героя Советского Союза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L="73025" marR="69215" indent="449580" algn="just">
              <a:spcAft>
                <a:spcPts val="0"/>
              </a:spcAft>
            </a:pP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sz="14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ru-RU" sz="1400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60289" y="3212976"/>
            <a:ext cx="7704856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3025" marR="69215" indent="449580" algn="just">
              <a:spcBef>
                <a:spcPts val="385"/>
              </a:spcBef>
              <a:spcAft>
                <a:spcPts val="0"/>
              </a:spcAft>
            </a:pP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Великую</a:t>
            </a:r>
            <a:r>
              <a:rPr lang="ru-RU" sz="1400" spc="-1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Победу приближал не только</a:t>
            </a:r>
            <a:r>
              <a:rPr lang="ru-RU" sz="1400" spc="-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«бессмертный</a:t>
            </a:r>
            <a:r>
              <a:rPr lang="ru-RU" sz="1400" spc="-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полк», но и «бессмертный тыл»: помимо государственных поставок, Башкирия направила на фронт дополнительно почти 400 вагонов продуктов питания, около 360 тысяч сделанных руками женщин и детей подарков для солдат. В условиях сурового военного времени на плечи тружеников тыла легли заботы по бесперебойному обеспечению фронта оружием, военным обмундированием, провизией, хлебом, ученые вели масштабную работу по военно- патриотическому просвещению населения.</a:t>
            </a:r>
          </a:p>
          <a:p>
            <a:pPr marL="73025" marR="68580" indent="449580" algn="just">
              <a:spcAft>
                <a:spcPts val="0"/>
              </a:spcAft>
            </a:pP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80-летие Великой Победы – это восемьдесят долгих лет национальной памяти: памяти о героизме, мужестве, патриотизме воина-победителя,</a:t>
            </a:r>
            <a:r>
              <a:rPr lang="ru-RU" sz="1400" spc="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</a:t>
            </a:r>
            <a:r>
              <a:rPr lang="ru-RU" sz="1400" spc="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самоотверженном</a:t>
            </a:r>
            <a:r>
              <a:rPr lang="ru-RU" sz="1400" spc="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труде</a:t>
            </a:r>
            <a:r>
              <a:rPr lang="ru-RU" sz="1400" spc="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труженика</a:t>
            </a:r>
            <a:r>
              <a:rPr lang="ru-RU" sz="1400" spc="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тыла,</a:t>
            </a:r>
            <a:r>
              <a:rPr lang="ru-RU" sz="1400" spc="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 подвижничестве каждого, кто внес свою лепту в победу и мир.</a:t>
            </a:r>
          </a:p>
          <a:p>
            <a:pPr marL="73025" marR="68580" indent="449580" algn="just">
              <a:spcAft>
                <a:spcPts val="0"/>
              </a:spcAft>
              <a:tabLst>
                <a:tab pos="2302510" algn="l"/>
                <a:tab pos="3709670" algn="l"/>
              </a:tabLst>
            </a:pP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Данное научно-справочное издание посвящено</a:t>
            </a:r>
            <a:r>
              <a:rPr lang="ru-RU" sz="1400" spc="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spc="-1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сотрудникам-фронтовикам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ru-RU" sz="1400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Башкирского научно-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исследовательского</a:t>
            </a:r>
            <a:r>
              <a:rPr lang="ru-RU" sz="1400" spc="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института</a:t>
            </a:r>
            <a:r>
              <a:rPr lang="ru-RU" sz="1400" spc="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языка,</a:t>
            </a:r>
            <a:r>
              <a:rPr lang="ru-RU" sz="1400" spc="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литературы</a:t>
            </a:r>
            <a:r>
              <a:rPr lang="ru-RU" sz="1400" spc="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400" spc="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истории</a:t>
            </a:r>
            <a:r>
              <a:rPr lang="ru-RU" sz="1400" spc="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им. М. Гафури (сегодня – ИИЯЛ УФИЦ РАН</a:t>
            </a:r>
            <a:r>
              <a:rPr lang="ru-RU" sz="140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059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Георг. лент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44" y="0"/>
            <a:ext cx="9131840" cy="6858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3923928" y="404664"/>
            <a:ext cx="4678288" cy="720080"/>
          </a:xfrm>
        </p:spPr>
        <p:txBody>
          <a:bodyPr>
            <a:noAutofit/>
          </a:bodyPr>
          <a:lstStyle/>
          <a:p>
            <a:pPr algn="r"/>
            <a:r>
              <a:rPr lang="ru-RU" sz="1400" i="1" u="sng" dirty="0">
                <a:solidFill>
                  <a:srgbClr val="C00000"/>
                </a:solidFill>
                <a:effectLst/>
                <a:latin typeface="+mn-lt"/>
              </a:rPr>
              <a:t>80-летию Победы</a:t>
            </a:r>
            <a:r>
              <a:rPr lang="ru-RU" sz="1400" dirty="0">
                <a:solidFill>
                  <a:srgbClr val="C00000"/>
                </a:solidFill>
                <a:effectLst/>
                <a:latin typeface="+mn-lt"/>
              </a:rPr>
              <a:t/>
            </a:r>
            <a:br>
              <a:rPr lang="ru-RU" sz="1400" dirty="0">
                <a:solidFill>
                  <a:srgbClr val="C00000"/>
                </a:solidFill>
                <a:effectLst/>
                <a:latin typeface="+mn-lt"/>
              </a:rPr>
            </a:br>
            <a:r>
              <a:rPr lang="ru-RU" sz="1400" i="1" u="sng" dirty="0">
                <a:solidFill>
                  <a:srgbClr val="C00000"/>
                </a:solidFill>
                <a:effectLst/>
                <a:latin typeface="+mn-lt"/>
              </a:rPr>
              <a:t> в Великой Отечественной войне 1941–1945 гг.</a:t>
            </a:r>
            <a:r>
              <a:rPr lang="ru-RU" sz="1400" dirty="0">
                <a:solidFill>
                  <a:srgbClr val="C00000"/>
                </a:solidFill>
                <a:effectLst/>
                <a:latin typeface="+mn-lt"/>
              </a:rPr>
              <a:t/>
            </a:r>
            <a:br>
              <a:rPr lang="ru-RU" sz="1400" dirty="0">
                <a:solidFill>
                  <a:srgbClr val="C00000"/>
                </a:solidFill>
                <a:effectLst/>
                <a:latin typeface="+mn-lt"/>
              </a:rPr>
            </a:br>
            <a:r>
              <a:rPr lang="ru-RU" sz="1400" i="1" u="sng" dirty="0" smtClean="0">
                <a:solidFill>
                  <a:srgbClr val="C00000"/>
                </a:solidFill>
                <a:effectLst/>
                <a:latin typeface="+mn-lt"/>
              </a:rPr>
              <a:t>посвящается</a:t>
            </a:r>
            <a:endParaRPr lang="ru-RU" sz="1400" dirty="0">
              <a:solidFill>
                <a:schemeClr val="accent2">
                  <a:lumMod val="75000"/>
                </a:schemeClr>
              </a:solidFill>
              <a:effectLst/>
              <a:latin typeface="+mn-lt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37198" y="1124744"/>
            <a:ext cx="17953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ПРЕДИСЛОВИЕ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1463298"/>
            <a:ext cx="8280920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263" algn="just"/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В мае 2025 года произойдет знаменательное событие в общественно-политической жизни России, стран СНГ, а также многих государств мира – 80-я годовщина Великой Победы. 22 июня 1941 года фашистская Германия и ее союзники без объявления войны вероломно напали на СССР. Началась Великая Отечественная война против немецко-фашистских захватчиков, которая длилась 1418 дней и ночей, ставшая самым суровым и тяжелейшим периодом в истории страны. Война стала поистине всенародной, отечественной, все имевшиеся в регионах людские и материальные ресурсы были направлены на защиту Отечества от врага и полного его освобождения. В жестокой борьбе советская страна и ее вооруженные силы сокрушили опасного и сильного противника и одержали над ним победу. Они не только выстояли в кровопролитной и страшной войне, но и отстояли свободу и независимость страны, а также европейских государств. В общую Победу над ненавистным врагом наравне со всеми регионами свой вклад внесла Башкирия. На передний край защиты родины с началом войны встали представители научной интеллигенции, сотрудники научно-исследовательских институтов. Среди них были сотрудники Башкирского научно-исследовательского института языка, литературы и истории имени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М. Гафури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, о которых пойдет речь в этой книге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.</a:t>
            </a:r>
          </a:p>
          <a:p>
            <a:pPr indent="449263" algn="just"/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b="1" spc="-2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подготовленную</a:t>
            </a:r>
            <a:r>
              <a:rPr lang="ru-RU" sz="1600" b="1" spc="-1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книгу</a:t>
            </a:r>
            <a:r>
              <a:rPr lang="ru-RU" sz="1600" b="1" spc="-2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включены</a:t>
            </a:r>
            <a:r>
              <a:rPr lang="ru-RU" sz="1600" b="1" spc="-2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краткие</a:t>
            </a:r>
            <a:r>
              <a:rPr lang="ru-RU" sz="1600" b="1" spc="-1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биографические сведения о 33 научных сотрудниках и научно-технических работниках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Башкирского научно – </a:t>
            </a:r>
            <a:endParaRPr lang="ru-RU" sz="1600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63614"/>
            <a:ext cx="1656993" cy="864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Георг. лент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9031" y="0"/>
            <a:ext cx="9131840" cy="6858000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3568" y="1124744"/>
            <a:ext cx="7630616" cy="3312368"/>
          </a:xfrm>
        </p:spPr>
        <p:txBody>
          <a:bodyPr>
            <a:normAutofit/>
          </a:bodyPr>
          <a:lstStyle/>
          <a:p>
            <a:pPr algn="just"/>
            <a:r>
              <a:rPr lang="ru-RU" sz="1300" i="1" dirty="0">
                <a:solidFill>
                  <a:srgbClr val="002060"/>
                </a:solidFill>
                <a:effectLst/>
              </a:rPr>
              <a:t> </a:t>
            </a:r>
            <a:r>
              <a:rPr lang="ru-RU" sz="1300" dirty="0">
                <a:solidFill>
                  <a:srgbClr val="002060"/>
                </a:solidFill>
                <a:effectLst/>
              </a:rPr>
              <a:t/>
            </a:r>
            <a:br>
              <a:rPr lang="ru-RU" sz="1300" dirty="0">
                <a:solidFill>
                  <a:srgbClr val="002060"/>
                </a:solidFill>
                <a:effectLst/>
              </a:rPr>
            </a:br>
            <a:endParaRPr lang="ru-RU" sz="4000" dirty="0">
              <a:solidFill>
                <a:schemeClr val="accent2">
                  <a:lumMod val="75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80425" y="920621"/>
            <a:ext cx="835292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исследовательского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института истории, языка и литературы им. М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Гафури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позже Института истории, языка и литературы Башкирского филиала Академии наук СССР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ныне</a:t>
            </a:r>
            <a:r>
              <a:rPr lang="ru-RU" sz="1600" b="1" spc="-1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ИИЯЛ</a:t>
            </a:r>
            <a:r>
              <a:rPr lang="ru-RU" sz="1600" b="1" spc="-1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УФИЦ</a:t>
            </a:r>
            <a:r>
              <a:rPr lang="ru-RU" sz="1600" b="1" spc="-2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РАН),</a:t>
            </a:r>
            <a:r>
              <a:rPr lang="ru-RU" sz="1600" b="1" spc="-1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участвовавших</a:t>
            </a:r>
            <a:r>
              <a:rPr lang="ru-RU" sz="1600" b="1" spc="-2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Великой</a:t>
            </a:r>
            <a:r>
              <a:rPr lang="ru-RU" sz="1600" b="1" spc="-1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Отечественной войне 1941–1945 гг. Трое из них погибли на фронте (Ш.Ш.</a:t>
            </a:r>
            <a:r>
              <a:rPr lang="ru-RU" sz="1600" b="1" spc="-1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Байков, Н.М.</a:t>
            </a:r>
            <a:r>
              <a:rPr lang="ru-RU" sz="1600" b="1" spc="-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Камалов,</a:t>
            </a:r>
            <a:r>
              <a:rPr lang="ru-RU" sz="1600" b="1" spc="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Х.Г.</a:t>
            </a:r>
            <a:r>
              <a:rPr lang="ru-RU" sz="1600" b="1" spc="-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Мухамедьяров),</a:t>
            </a:r>
            <a:r>
              <a:rPr lang="ru-RU" sz="1600" b="1" spc="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другие</a:t>
            </a:r>
            <a:r>
              <a:rPr lang="ru-RU" sz="1600" b="1" spc="28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1600" b="1" spc="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вернулись,</a:t>
            </a:r>
            <a:r>
              <a:rPr lang="ru-RU" sz="1600" b="1" spc="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но</a:t>
            </a:r>
            <a:r>
              <a:rPr lang="ru-RU" sz="1600" b="1" spc="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b="1" spc="-1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институте не работали. Включены в книгу также те фронтовики, которые после войны были приняты в институт на работу. Некоторые</a:t>
            </a:r>
            <a:r>
              <a:rPr lang="ru-RU" sz="1600" b="1" spc="38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из</a:t>
            </a:r>
            <a:r>
              <a:rPr lang="ru-RU" sz="1600" b="1" spc="38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фронтовиков</a:t>
            </a:r>
            <a:r>
              <a:rPr lang="ru-RU" sz="1600" b="1" spc="39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(Г.Х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Гумеров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</a:t>
            </a:r>
            <a:r>
              <a:rPr lang="ru-RU" sz="1600" b="1" spc="38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П.Ф. </a:t>
            </a:r>
            <a:r>
              <a:rPr lang="ru-RU" sz="1600" b="1" spc="-1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Ищериков, 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С.З.</a:t>
            </a:r>
            <a:r>
              <a:rPr lang="ru-RU" sz="1600" b="1" spc="-1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Туктаров,</a:t>
            </a:r>
            <a:r>
              <a:rPr lang="ru-RU" sz="1600" b="1" spc="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А.И.</a:t>
            </a:r>
            <a:r>
              <a:rPr lang="ru-RU" sz="1600" b="1" spc="-1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Харисов)</a:t>
            </a:r>
            <a:r>
              <a:rPr lang="ru-RU" sz="1600" b="1" spc="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проходили</a:t>
            </a:r>
            <a:r>
              <a:rPr lang="ru-RU" sz="1600" b="1" spc="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военную</a:t>
            </a:r>
            <a:r>
              <a:rPr lang="ru-RU" sz="1600" b="1" spc="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службу</a:t>
            </a:r>
            <a:r>
              <a:rPr lang="ru-RU" sz="1600" b="1" spc="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b="1" spc="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тылу, в Башкирии.</a:t>
            </a:r>
          </a:p>
          <a:p>
            <a:pPr marL="73025" marR="67310" indent="449580" algn="just">
              <a:spcAft>
                <a:spcPts val="0"/>
              </a:spcAft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книге приводятся краткое освещение боевого пути фронтовика</a:t>
            </a:r>
            <a:r>
              <a:rPr lang="ru-RU" sz="1600" b="1" spc="-2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</a:t>
            </a:r>
            <a:r>
              <a:rPr lang="ru-RU" sz="1600" b="1" spc="-2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годы</a:t>
            </a:r>
            <a:r>
              <a:rPr lang="ru-RU" sz="1600" b="1" spc="-1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Великой</a:t>
            </a:r>
            <a:r>
              <a:rPr lang="ru-RU" sz="1600" b="1" spc="-1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Отечественной</a:t>
            </a:r>
            <a:r>
              <a:rPr lang="ru-RU" sz="1600" b="1" spc="-2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войны,</a:t>
            </a:r>
            <a:r>
              <a:rPr lang="ru-RU" sz="1600" b="1" spc="-1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важные научные труды, подготовленные в годы работы в институте. Также указаны даты жизни, образование, ученая степень, ученое и почетные</a:t>
            </a:r>
            <a:r>
              <a:rPr lang="ru-RU" sz="1600" b="1" spc="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звания, боевые и трудовые награды (за исключением юбилейных </a:t>
            </a:r>
            <a:r>
              <a:rPr lang="ru-RU" sz="1600" b="1" spc="-1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медалей).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73025" marR="67310" indent="449580" algn="just">
              <a:spcAft>
                <a:spcPts val="0"/>
              </a:spcAft>
            </a:pP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 подготовке данного издания авторы-составители вели научно-поисковую работу в фондах Научного архива Уфимского федерального</a:t>
            </a:r>
            <a:r>
              <a:rPr lang="ru-RU" sz="1600" b="1" spc="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исследовательского</a:t>
            </a:r>
            <a:r>
              <a:rPr lang="ru-RU" sz="1600" b="1" spc="35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центра</a:t>
            </a:r>
            <a:r>
              <a:rPr lang="ru-RU" sz="1600" b="1" spc="35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РАН</a:t>
            </a:r>
            <a:r>
              <a:rPr lang="ru-RU" sz="1600" b="1" spc="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(ф. 3,</a:t>
            </a:r>
            <a:r>
              <a:rPr lang="ru-RU" sz="1600" b="1" spc="4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4)</a:t>
            </a:r>
            <a:r>
              <a:rPr lang="ru-RU" sz="1600" b="1" spc="2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</a:t>
            </a:r>
            <a:r>
              <a:rPr lang="ru-RU" sz="1600" b="1" spc="-1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Национального архива Республики Башкортостан (ф. 122), в ходе которой были выявлены документы (личные дела, карточки сотрудников). Обращались</a:t>
            </a:r>
            <a:r>
              <a:rPr lang="ru-RU" sz="1600" b="1" spc="-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</a:t>
            </a:r>
            <a:r>
              <a:rPr lang="ru-RU" sz="1600" b="1" spc="-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электронной</a:t>
            </a:r>
            <a:r>
              <a:rPr lang="ru-RU" sz="1600" b="1" spc="-1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базе</a:t>
            </a:r>
            <a:r>
              <a:rPr lang="ru-RU" sz="1600" b="1" spc="-1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«Память</a:t>
            </a:r>
            <a:r>
              <a:rPr lang="ru-RU" sz="1600" b="1" spc="-1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народа»</a:t>
            </a:r>
            <a:r>
              <a:rPr lang="ru-RU" sz="1600" b="1" spc="-1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для уточнения или установления недостающих для книги сведений. Использовались также опубликованные источники и литература. Включены фотоматериалы: персональные фото и некоторые наградные документы фронтовиков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6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98876" y="5967449"/>
            <a:ext cx="4572000" cy="33855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Доктор</a:t>
            </a:r>
            <a:r>
              <a:rPr lang="ru-RU" sz="1600" b="1" i="1" spc="-3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исторических</a:t>
            </a:r>
            <a:r>
              <a:rPr lang="ru-RU" sz="1600" b="1" i="1" spc="-2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наук</a:t>
            </a:r>
            <a:r>
              <a:rPr lang="ru-RU" sz="1600" b="1" i="1" spc="-1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i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Р.Н.</a:t>
            </a:r>
            <a:r>
              <a:rPr lang="ru-RU" sz="1600" b="1" i="1" spc="-2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600" b="1" i="1" spc="-1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Сулейманова</a:t>
            </a:r>
            <a:endParaRPr lang="ru-RU" sz="1600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38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Георг. лент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60" y="0"/>
            <a:ext cx="913184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7544" y="476672"/>
            <a:ext cx="8280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2560" marR="295275" algn="ctr">
              <a:spcBef>
                <a:spcPts val="345"/>
              </a:spcBef>
              <a:spcAft>
                <a:spcPts val="0"/>
              </a:spcAft>
            </a:pP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НАУЧНЫЕ</a:t>
            </a:r>
            <a:r>
              <a:rPr lang="ru-RU" sz="2000" b="1" kern="0" spc="-5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СОТРУДНИКИ</a:t>
            </a:r>
            <a:r>
              <a:rPr lang="ru-RU" sz="2000" b="1" kern="0" spc="-4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ИНСТИТУТА</a:t>
            </a:r>
            <a:r>
              <a:rPr lang="ru-RU" sz="2000" b="1" kern="0" spc="-2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2000" b="1" kern="0" spc="-4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spc="-1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ФРОНТОВИКИ</a:t>
            </a:r>
            <a:endParaRPr lang="ru-RU" sz="2000" b="1" kern="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8" name="Image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86116" y="1142984"/>
            <a:ext cx="2500330" cy="3214710"/>
          </a:xfrm>
          <a:prstGeom prst="rect">
            <a:avLst/>
          </a:prstGeom>
          <a:ln>
            <a:solidFill>
              <a:schemeClr val="accent2"/>
            </a:solidFill>
          </a:ln>
        </p:spPr>
      </p:pic>
      <p:sp>
        <p:nvSpPr>
          <p:cNvPr id="9" name="Прямоугольник 8"/>
          <p:cNvSpPr/>
          <p:nvPr/>
        </p:nvSpPr>
        <p:spPr>
          <a:xfrm>
            <a:off x="928662" y="4643446"/>
            <a:ext cx="7286676" cy="1695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5910" marR="295275" algn="ctr">
              <a:spcAft>
                <a:spcPts val="0"/>
              </a:spcAft>
            </a:pP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Байков</a:t>
            </a:r>
            <a:r>
              <a:rPr lang="ru-RU" sz="2000" b="1" spc="-2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000" b="1" spc="-25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Шагисултан  </a:t>
            </a:r>
            <a:r>
              <a:rPr lang="ru-RU" sz="2000" b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Шагимарданович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5910" marR="295275" algn="ctr">
              <a:spcAft>
                <a:spcPts val="0"/>
              </a:spcAft>
            </a:pPr>
            <a:endParaRPr lang="ru-RU" sz="2000" b="1" i="1" spc="-1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5910" marR="295275" algn="ctr">
              <a:spcAft>
                <a:spcPts val="0"/>
              </a:spcAft>
            </a:pPr>
            <a:r>
              <a:rPr lang="ru-RU" sz="2000" b="1" i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2000" b="1" i="1" spc="-1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1905–1943)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6545" marR="295275" algn="ctr">
              <a:spcBef>
                <a:spcPts val="465"/>
              </a:spcBef>
              <a:spcAft>
                <a:spcPts val="0"/>
              </a:spcAft>
            </a:pPr>
            <a:r>
              <a:rPr lang="ru-RU" sz="2000" b="1" kern="0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Лейтенант</a:t>
            </a:r>
            <a:endParaRPr lang="ru-RU" sz="2000" b="1" kern="0" dirty="0">
              <a:solidFill>
                <a:schemeClr val="accent2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628" y="3429000"/>
            <a:ext cx="1162388" cy="1247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854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Георг. лент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60" y="0"/>
            <a:ext cx="913184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7544" y="476672"/>
            <a:ext cx="8280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2560" marR="295275" algn="ctr">
              <a:spcBef>
                <a:spcPts val="345"/>
              </a:spcBef>
              <a:spcAft>
                <a:spcPts val="0"/>
              </a:spcAft>
            </a:pP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НАУЧНЫЕ</a:t>
            </a:r>
            <a:r>
              <a:rPr lang="ru-RU" sz="2000" b="1" kern="0" spc="-5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СОТРУДНИКИ</a:t>
            </a:r>
            <a:r>
              <a:rPr lang="ru-RU" sz="2000" b="1" kern="0" spc="-4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ИНСТИТУТА</a:t>
            </a:r>
            <a:r>
              <a:rPr lang="ru-RU" sz="2000" b="1" kern="0" spc="-2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2000" b="1" kern="0" spc="-4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spc="-1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ФРОНТОВИКИ</a:t>
            </a:r>
            <a:endParaRPr lang="ru-RU" sz="2000" b="1" kern="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976" y="1428736"/>
            <a:ext cx="2662586" cy="285752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714348" y="4572008"/>
            <a:ext cx="3384376" cy="1720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Камалов  </a:t>
            </a:r>
          </a:p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Нурий</a:t>
            </a:r>
          </a:p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Мифтахович</a:t>
            </a:r>
          </a:p>
          <a:p>
            <a:pPr marL="295910" marR="295275" algn="ctr">
              <a:lnSpc>
                <a:spcPts val="1260"/>
              </a:lnSpc>
              <a:spcAft>
                <a:spcPts val="0"/>
              </a:spcAft>
            </a:pPr>
            <a:endParaRPr lang="ru-RU" sz="2000" b="1" i="1" spc="-1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5910" marR="295275" algn="ctr">
              <a:lnSpc>
                <a:spcPts val="1260"/>
              </a:lnSpc>
              <a:spcAft>
                <a:spcPts val="0"/>
              </a:spcAft>
            </a:pPr>
            <a:r>
              <a:rPr lang="ru-RU" sz="2000" b="1" i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(1912–1941)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6545" marR="295275" algn="ctr">
              <a:spcBef>
                <a:spcPts val="465"/>
              </a:spcBef>
              <a:spcAft>
                <a:spcPts val="0"/>
              </a:spcAft>
            </a:pPr>
            <a:r>
              <a:rPr lang="ru-RU" sz="2000" b="1" kern="0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Рядовой</a:t>
            </a:r>
            <a:endParaRPr lang="ru-RU" sz="2000" b="1" kern="0" dirty="0">
              <a:solidFill>
                <a:schemeClr val="accent2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4" name="Image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72066" y="1357298"/>
            <a:ext cx="2428892" cy="2928958"/>
          </a:xfrm>
          <a:prstGeom prst="rect">
            <a:avLst/>
          </a:prstGeom>
          <a:ln>
            <a:solidFill>
              <a:srgbClr val="800000"/>
            </a:solidFill>
          </a:ln>
        </p:spPr>
      </p:pic>
      <p:sp>
        <p:nvSpPr>
          <p:cNvPr id="15" name="Прямоугольник 14"/>
          <p:cNvSpPr/>
          <p:nvPr/>
        </p:nvSpPr>
        <p:spPr>
          <a:xfrm>
            <a:off x="4357686" y="4572008"/>
            <a:ext cx="3744416" cy="1720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Мухаметьяров</a:t>
            </a:r>
          </a:p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Хай</a:t>
            </a:r>
          </a:p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Габдрафикович</a:t>
            </a:r>
          </a:p>
          <a:p>
            <a:pPr marL="295910" marR="295275" algn="ctr">
              <a:lnSpc>
                <a:spcPts val="1260"/>
              </a:lnSpc>
              <a:spcAft>
                <a:spcPts val="0"/>
              </a:spcAft>
            </a:pPr>
            <a:endParaRPr lang="ru-RU" sz="2000" b="1" i="1" spc="-1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5910" marR="295275" algn="ctr">
              <a:lnSpc>
                <a:spcPts val="1260"/>
              </a:lnSpc>
              <a:spcAft>
                <a:spcPts val="0"/>
              </a:spcAft>
            </a:pPr>
            <a:r>
              <a:rPr lang="ru-RU" sz="2000" b="1" i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(1911–1941)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6545" marR="295275" algn="ctr">
              <a:spcBef>
                <a:spcPts val="465"/>
              </a:spcBef>
              <a:spcAft>
                <a:spcPts val="0"/>
              </a:spcAft>
            </a:pPr>
            <a:r>
              <a:rPr lang="ru-RU" sz="2000" b="1" kern="0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Рядовой</a:t>
            </a:r>
            <a:endParaRPr lang="ru-RU" sz="2000" b="1" kern="0" dirty="0">
              <a:solidFill>
                <a:schemeClr val="accent2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454" y="3571876"/>
            <a:ext cx="1071570" cy="1000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854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Георг. лент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60" y="0"/>
            <a:ext cx="913184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7544" y="476672"/>
            <a:ext cx="8280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2560" marR="295275" algn="ctr">
              <a:spcBef>
                <a:spcPts val="345"/>
              </a:spcBef>
              <a:spcAft>
                <a:spcPts val="0"/>
              </a:spcAft>
            </a:pP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НАУЧНЫЕ</a:t>
            </a:r>
            <a:r>
              <a:rPr lang="ru-RU" sz="2000" b="1" kern="0" spc="-5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СОТРУДНИКИ</a:t>
            </a:r>
            <a:r>
              <a:rPr lang="ru-RU" sz="2000" b="1" kern="0" spc="-4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ИНСТИТУТА</a:t>
            </a:r>
            <a:r>
              <a:rPr lang="ru-RU" sz="2000" b="1" kern="0" spc="-2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2000" b="1" kern="0" spc="-4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spc="-1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ФРОНТОВИКИ</a:t>
            </a:r>
            <a:endParaRPr lang="ru-RU" sz="2000" b="1" kern="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0" name="Image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0166" y="1142984"/>
            <a:ext cx="2514535" cy="3156137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</p:pic>
      <p:sp>
        <p:nvSpPr>
          <p:cNvPr id="11" name="Прямоугольник 10"/>
          <p:cNvSpPr/>
          <p:nvPr/>
        </p:nvSpPr>
        <p:spPr>
          <a:xfrm>
            <a:off x="1071538" y="4429132"/>
            <a:ext cx="3384377" cy="1695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5275" marR="295275" algn="ctr">
              <a:spcBef>
                <a:spcPts val="470"/>
              </a:spcBef>
              <a:spcAft>
                <a:spcPts val="0"/>
              </a:spcAft>
            </a:pPr>
            <a:r>
              <a:rPr lang="ru-RU" sz="2000" b="1" kern="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Амиров</a:t>
            </a:r>
            <a:r>
              <a:rPr lang="ru-RU" sz="2000" b="1" kern="0" spc="-35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000" b="1" kern="0" spc="-35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5275" marR="295275" algn="ctr">
              <a:spcBef>
                <a:spcPts val="470"/>
              </a:spcBef>
              <a:spcAft>
                <a:spcPts val="0"/>
              </a:spcAft>
            </a:pPr>
            <a:r>
              <a:rPr lang="ru-RU" sz="2000" b="1" kern="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Гайнан</a:t>
            </a:r>
            <a:r>
              <a:rPr lang="ru-RU" sz="2000" b="1" kern="0" spc="-3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spc="-1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Гимазетдинович</a:t>
            </a:r>
            <a:endParaRPr lang="ru-RU" sz="2000" b="1" kern="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5910" marR="295275" algn="ctr">
              <a:spcAft>
                <a:spcPts val="0"/>
              </a:spcAft>
            </a:pPr>
            <a:r>
              <a:rPr lang="ru-RU" sz="2000" b="1" i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ru-RU" sz="2000" b="1" i="1" spc="-1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1911–1982)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000" b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Капитан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2" name="Image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72066" y="1142984"/>
            <a:ext cx="2500330" cy="3143272"/>
          </a:xfrm>
          <a:prstGeom prst="rect">
            <a:avLst/>
          </a:prstGeom>
          <a:ln>
            <a:solidFill>
              <a:srgbClr val="800000"/>
            </a:solidFill>
          </a:ln>
        </p:spPr>
      </p:pic>
      <p:sp>
        <p:nvSpPr>
          <p:cNvPr id="13" name="Прямоугольник 12"/>
          <p:cNvSpPr/>
          <p:nvPr/>
        </p:nvSpPr>
        <p:spPr>
          <a:xfrm>
            <a:off x="4857752" y="4429132"/>
            <a:ext cx="2952328" cy="1720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Амиров</a:t>
            </a:r>
          </a:p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Гаян</a:t>
            </a:r>
          </a:p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Суфиянович</a:t>
            </a:r>
          </a:p>
          <a:p>
            <a:pPr marL="295910" marR="295275" algn="ctr">
              <a:lnSpc>
                <a:spcPts val="1260"/>
              </a:lnSpc>
              <a:spcAft>
                <a:spcPts val="0"/>
              </a:spcAft>
            </a:pPr>
            <a:endParaRPr lang="ru-RU" sz="2000" b="1" i="1" spc="-1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5910" marR="295275" algn="ctr">
              <a:lnSpc>
                <a:spcPts val="1260"/>
              </a:lnSpc>
              <a:spcAft>
                <a:spcPts val="0"/>
              </a:spcAft>
            </a:pPr>
            <a:r>
              <a:rPr lang="ru-RU" sz="2000" b="1" i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(1916–1993</a:t>
            </a:r>
            <a:r>
              <a:rPr lang="ru-RU" sz="2000" b="1" i="1" spc="-1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6545" marR="295275" algn="ctr">
              <a:spcBef>
                <a:spcPts val="465"/>
              </a:spcBef>
              <a:spcAft>
                <a:spcPts val="0"/>
              </a:spcAft>
            </a:pPr>
            <a:r>
              <a:rPr lang="ru-RU" sz="2000" b="1" kern="0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Майор</a:t>
            </a:r>
            <a:endParaRPr lang="ru-RU" sz="2000" b="1" kern="0" dirty="0">
              <a:solidFill>
                <a:schemeClr val="accent2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9854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Георг. лент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60" y="0"/>
            <a:ext cx="913184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7544" y="476672"/>
            <a:ext cx="8280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2560" marR="295275" algn="ctr">
              <a:spcBef>
                <a:spcPts val="345"/>
              </a:spcBef>
              <a:spcAft>
                <a:spcPts val="0"/>
              </a:spcAft>
            </a:pP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НАУЧНЫЕ</a:t>
            </a:r>
            <a:r>
              <a:rPr lang="ru-RU" sz="2000" b="1" kern="0" spc="-5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СОТРУДНИКИ</a:t>
            </a:r>
            <a:r>
              <a:rPr lang="ru-RU" sz="2000" b="1" kern="0" spc="-4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ИНСТИТУТА</a:t>
            </a:r>
            <a:r>
              <a:rPr lang="ru-RU" sz="2000" b="1" kern="0" spc="-2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2000" b="1" kern="0" spc="-4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spc="-1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ФРОНТОВИКИ</a:t>
            </a:r>
            <a:endParaRPr lang="ru-RU" sz="2000" b="1" kern="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857752" y="4357694"/>
            <a:ext cx="3427324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5275" marR="295275" algn="ctr">
              <a:spcBef>
                <a:spcPts val="470"/>
              </a:spcBef>
              <a:spcAft>
                <a:spcPts val="0"/>
              </a:spcAft>
            </a:pPr>
            <a:r>
              <a:rPr lang="ru-RU" sz="2000" b="1" kern="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Атанова </a:t>
            </a:r>
            <a:r>
              <a:rPr lang="ru-RU" sz="2000" b="1" kern="0" spc="-35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295275" marR="295275" algn="ctr">
              <a:spcBef>
                <a:spcPts val="470"/>
              </a:spcBef>
              <a:spcAft>
                <a:spcPts val="0"/>
              </a:spcAft>
            </a:pPr>
            <a:r>
              <a:rPr lang="ru-RU" sz="2000" b="1" kern="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Людмила</a:t>
            </a:r>
            <a:r>
              <a:rPr lang="ru-RU" sz="2000" b="1" kern="0" spc="-3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L="295275" marR="295275" algn="ctr">
              <a:spcBef>
                <a:spcPts val="470"/>
              </a:spcBef>
              <a:spcAft>
                <a:spcPts val="0"/>
              </a:spcAft>
            </a:pPr>
            <a:r>
              <a:rPr lang="ru-RU" sz="2000" b="1" kern="0" spc="-3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Петровна</a:t>
            </a:r>
            <a:endParaRPr lang="ru-RU" sz="2000" b="1" i="1" spc="-1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5910" marR="295275" algn="ctr">
              <a:spcAft>
                <a:spcPts val="0"/>
              </a:spcAft>
            </a:pPr>
            <a:r>
              <a:rPr lang="ru-RU" sz="2000" b="1" i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(1920–1994)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000" b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Старшина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3" name="Image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86380" y="1214422"/>
            <a:ext cx="2494400" cy="3071834"/>
          </a:xfrm>
          <a:prstGeom prst="rect">
            <a:avLst/>
          </a:prstGeom>
          <a:ln>
            <a:solidFill>
              <a:srgbClr val="800000"/>
            </a:solidFill>
          </a:ln>
        </p:spPr>
      </p:pic>
      <p:pic>
        <p:nvPicPr>
          <p:cNvPr id="8" name="Image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428728" y="1214422"/>
            <a:ext cx="2499602" cy="3076707"/>
          </a:xfrm>
          <a:prstGeom prst="rect">
            <a:avLst/>
          </a:prstGeom>
          <a:ln>
            <a:solidFill>
              <a:srgbClr val="800000"/>
            </a:solidFill>
          </a:ln>
        </p:spPr>
      </p:pic>
      <p:sp>
        <p:nvSpPr>
          <p:cNvPr id="10" name="Прямоугольник 9"/>
          <p:cNvSpPr/>
          <p:nvPr/>
        </p:nvSpPr>
        <p:spPr>
          <a:xfrm>
            <a:off x="1285852" y="4429132"/>
            <a:ext cx="2952328" cy="1720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Ахмадиев </a:t>
            </a:r>
          </a:p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Тамимдар</a:t>
            </a:r>
          </a:p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Хазигалиевич</a:t>
            </a:r>
          </a:p>
          <a:p>
            <a:pPr marL="295910" marR="295275" algn="ctr">
              <a:lnSpc>
                <a:spcPts val="1260"/>
              </a:lnSpc>
              <a:spcAft>
                <a:spcPts val="0"/>
              </a:spcAft>
            </a:pPr>
            <a:endParaRPr lang="ru-RU" sz="2000" b="1" i="1" spc="-1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5910" marR="295275" algn="ctr">
              <a:lnSpc>
                <a:spcPts val="1260"/>
              </a:lnSpc>
              <a:spcAft>
                <a:spcPts val="0"/>
              </a:spcAft>
            </a:pPr>
            <a:r>
              <a:rPr lang="ru-RU" sz="2000" b="1" i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(1923–2001)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6545" marR="295275" algn="ctr">
              <a:spcBef>
                <a:spcPts val="465"/>
              </a:spcBef>
              <a:spcAft>
                <a:spcPts val="0"/>
              </a:spcAft>
            </a:pPr>
            <a:r>
              <a:rPr lang="ru-RU" sz="2000" b="1" kern="0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Сержант</a:t>
            </a:r>
            <a:endParaRPr lang="ru-RU" sz="2000" b="1" kern="0" dirty="0">
              <a:solidFill>
                <a:schemeClr val="accent2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33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Георг. лент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3184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7544" y="476672"/>
            <a:ext cx="8280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2560" marR="295275" algn="ctr">
              <a:spcBef>
                <a:spcPts val="345"/>
              </a:spcBef>
              <a:spcAft>
                <a:spcPts val="0"/>
              </a:spcAft>
            </a:pP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НАУЧНЫЕ</a:t>
            </a:r>
            <a:r>
              <a:rPr lang="ru-RU" sz="2000" b="1" kern="0" spc="-5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СОТРУДНИКИ</a:t>
            </a:r>
            <a:r>
              <a:rPr lang="ru-RU" sz="2000" b="1" kern="0" spc="-4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ИНСТИТУТА</a:t>
            </a:r>
            <a:r>
              <a:rPr lang="ru-RU" sz="2000" b="1" kern="0" spc="-2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2000" b="1" kern="0" spc="-4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spc="-1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ФРОНТОВИКИ</a:t>
            </a:r>
            <a:endParaRPr lang="ru-RU" sz="2000" b="1" kern="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57224" y="4572008"/>
            <a:ext cx="342732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kern="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Васильев </a:t>
            </a:r>
            <a:r>
              <a:rPr lang="ru-RU" sz="2000" b="1" kern="0" spc="-35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kern="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Сергей</a:t>
            </a:r>
            <a:r>
              <a:rPr lang="ru-RU" sz="2000" b="1" kern="0" spc="-3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kern="0" spc="-3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Михайлович</a:t>
            </a:r>
            <a:endParaRPr lang="ru-RU" sz="2000" b="1" i="1" spc="-1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i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(1916–1978)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000" b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Лейтенант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4" name="Image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14414" y="1142984"/>
            <a:ext cx="2532012" cy="3176244"/>
          </a:xfrm>
          <a:prstGeom prst="rect">
            <a:avLst/>
          </a:prstGeom>
          <a:ln>
            <a:solidFill>
              <a:srgbClr val="800000"/>
            </a:solidFill>
          </a:ln>
        </p:spPr>
      </p:pic>
      <p:pic>
        <p:nvPicPr>
          <p:cNvPr id="8" name="Image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72066" y="1142984"/>
            <a:ext cx="2650282" cy="3144986"/>
          </a:xfrm>
          <a:prstGeom prst="rect">
            <a:avLst/>
          </a:prstGeom>
          <a:ln>
            <a:solidFill>
              <a:srgbClr val="800000"/>
            </a:solidFill>
          </a:ln>
        </p:spPr>
      </p:pic>
      <p:sp>
        <p:nvSpPr>
          <p:cNvPr id="13" name="Прямоугольник 12"/>
          <p:cNvSpPr/>
          <p:nvPr/>
        </p:nvSpPr>
        <p:spPr>
          <a:xfrm>
            <a:off x="4929190" y="4500570"/>
            <a:ext cx="2952328" cy="1720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Габитов  </a:t>
            </a:r>
          </a:p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Калимулла Халиуллович</a:t>
            </a:r>
          </a:p>
          <a:p>
            <a:pPr marL="295910" marR="295275" algn="ctr">
              <a:lnSpc>
                <a:spcPts val="1260"/>
              </a:lnSpc>
              <a:spcAft>
                <a:spcPts val="0"/>
              </a:spcAft>
            </a:pPr>
            <a:endParaRPr lang="ru-RU" sz="2000" b="1" i="1" spc="-1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5910" marR="295275" algn="ctr">
              <a:lnSpc>
                <a:spcPts val="1260"/>
              </a:lnSpc>
              <a:spcAft>
                <a:spcPts val="0"/>
              </a:spcAft>
            </a:pPr>
            <a:r>
              <a:rPr lang="ru-RU" sz="2000" b="1" i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(1903–1987)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6545" marR="295275" algn="ctr">
              <a:spcBef>
                <a:spcPts val="465"/>
              </a:spcBef>
              <a:spcAft>
                <a:spcPts val="0"/>
              </a:spcAft>
            </a:pPr>
            <a:r>
              <a:rPr lang="ru-RU" sz="2000" b="1" kern="0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Гвардии майор</a:t>
            </a:r>
            <a:endParaRPr lang="ru-RU" sz="2000" b="1" kern="0" dirty="0">
              <a:solidFill>
                <a:schemeClr val="accent2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9535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Георг. лент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60" y="0"/>
            <a:ext cx="913184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7544" y="476672"/>
            <a:ext cx="8280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2560" marR="295275" algn="ctr">
              <a:spcBef>
                <a:spcPts val="345"/>
              </a:spcBef>
              <a:spcAft>
                <a:spcPts val="0"/>
              </a:spcAft>
            </a:pP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НАУЧНЫЕ</a:t>
            </a:r>
            <a:r>
              <a:rPr lang="ru-RU" sz="2000" b="1" kern="0" spc="-5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СОТРУДНИКИ</a:t>
            </a:r>
            <a:r>
              <a:rPr lang="ru-RU" sz="2000" b="1" kern="0" spc="-4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ИНСТИТУТА</a:t>
            </a:r>
            <a:r>
              <a:rPr lang="ru-RU" sz="2000" b="1" kern="0" spc="-2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2000" b="1" kern="0" spc="-4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spc="-1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ФРОНТОВИКИ</a:t>
            </a:r>
            <a:endParaRPr lang="ru-RU" sz="2000" b="1" kern="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71538" y="4572008"/>
            <a:ext cx="342732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kern="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Гайнуллин  </a:t>
            </a:r>
            <a:r>
              <a:rPr lang="ru-RU" sz="2000" b="1" kern="0" spc="-35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kern="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Мидхат</a:t>
            </a:r>
            <a:r>
              <a:rPr lang="ru-RU" sz="2000" b="1" kern="0" spc="-3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kern="0" spc="-3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Фазлыевич</a:t>
            </a:r>
            <a:endParaRPr lang="ru-RU" sz="2000" b="1" i="1" spc="-1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i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(1925–2001)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000" b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Гвардии старшина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3" name="Image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28728" y="1214422"/>
            <a:ext cx="2504907" cy="3144986"/>
          </a:xfrm>
          <a:prstGeom prst="rect">
            <a:avLst/>
          </a:prstGeom>
          <a:ln>
            <a:solidFill>
              <a:srgbClr val="800000"/>
            </a:solidFill>
          </a:ln>
        </p:spPr>
      </p:pic>
      <p:pic>
        <p:nvPicPr>
          <p:cNvPr id="8" name="Image 1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72066" y="1214422"/>
            <a:ext cx="2482973" cy="3144986"/>
          </a:xfrm>
          <a:prstGeom prst="rect">
            <a:avLst/>
          </a:prstGeom>
          <a:ln>
            <a:solidFill>
              <a:srgbClr val="800000"/>
            </a:solidFill>
          </a:ln>
        </p:spPr>
      </p:pic>
      <p:sp>
        <p:nvSpPr>
          <p:cNvPr id="10" name="Прямоугольник 9"/>
          <p:cNvSpPr/>
          <p:nvPr/>
        </p:nvSpPr>
        <p:spPr>
          <a:xfrm>
            <a:off x="4786314" y="4572008"/>
            <a:ext cx="2952328" cy="1720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Гибадуллин </a:t>
            </a:r>
          </a:p>
          <a:p>
            <a:pPr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Барий  </a:t>
            </a:r>
          </a:p>
          <a:p>
            <a:pPr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Гибадуллич</a:t>
            </a:r>
          </a:p>
          <a:p>
            <a:pPr marR="295275"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endParaRPr lang="ru-RU" sz="2000" b="1" i="1" spc="-1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295275"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i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(1909–1993)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kern="0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Гвардии капитан</a:t>
            </a:r>
            <a:endParaRPr lang="ru-RU" sz="2000" b="1" kern="0" dirty="0">
              <a:solidFill>
                <a:schemeClr val="accent2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8500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Георг. лент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60" y="0"/>
            <a:ext cx="913184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7544" y="476672"/>
            <a:ext cx="8280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2560" marR="295275" algn="ctr">
              <a:spcBef>
                <a:spcPts val="345"/>
              </a:spcBef>
              <a:spcAft>
                <a:spcPts val="0"/>
              </a:spcAft>
            </a:pP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НАУЧНЫЕ</a:t>
            </a:r>
            <a:r>
              <a:rPr lang="ru-RU" sz="2000" b="1" kern="0" spc="-5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СОТРУДНИКИ</a:t>
            </a:r>
            <a:r>
              <a:rPr lang="ru-RU" sz="2000" b="1" kern="0" spc="-4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ИНСТИТУТА</a:t>
            </a:r>
            <a:r>
              <a:rPr lang="ru-RU" sz="2000" b="1" kern="0" spc="-2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2000" b="1" kern="0" spc="-4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spc="-1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ФРОНТОВИКИ</a:t>
            </a:r>
            <a:endParaRPr lang="ru-RU" sz="2000" b="1" kern="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28662" y="4500570"/>
            <a:ext cx="3531611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kern="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Гилязев  </a:t>
            </a:r>
            <a:r>
              <a:rPr lang="ru-RU" sz="2000" b="1" kern="0" spc="-35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kern="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Лукман-Хаким</a:t>
            </a:r>
            <a:r>
              <a:rPr lang="ru-RU" sz="2000" b="1" kern="0" spc="-3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kern="0" spc="-3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Габдрахманович</a:t>
            </a:r>
            <a:endParaRPr lang="ru-RU" sz="2000" b="1" i="1" spc="-1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i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(1923–1997)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000" b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Младший лейтенант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4" name="Image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28728" y="1214422"/>
            <a:ext cx="2462799" cy="3144986"/>
          </a:xfrm>
          <a:prstGeom prst="rect">
            <a:avLst/>
          </a:prstGeom>
          <a:ln>
            <a:solidFill>
              <a:srgbClr val="800000"/>
            </a:solidFill>
          </a:ln>
        </p:spPr>
      </p:pic>
      <p:pic>
        <p:nvPicPr>
          <p:cNvPr id="8" name="Image 1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57752" y="1214423"/>
            <a:ext cx="2571768" cy="3143272"/>
          </a:xfrm>
          <a:prstGeom prst="rect">
            <a:avLst/>
          </a:prstGeom>
          <a:ln>
            <a:solidFill>
              <a:srgbClr val="800000"/>
            </a:solidFill>
          </a:ln>
        </p:spPr>
      </p:pic>
      <p:sp>
        <p:nvSpPr>
          <p:cNvPr id="12" name="Прямоугольник 11"/>
          <p:cNvSpPr/>
          <p:nvPr/>
        </p:nvSpPr>
        <p:spPr>
          <a:xfrm>
            <a:off x="4929190" y="4572008"/>
            <a:ext cx="295232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00"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Гумеров </a:t>
            </a:r>
          </a:p>
          <a:p>
            <a:pPr marL="36000"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Галимжан  </a:t>
            </a:r>
          </a:p>
          <a:p>
            <a:pPr marL="36000"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Ханбалеевич</a:t>
            </a:r>
            <a:endParaRPr lang="ru-RU" sz="2000" b="1" i="1" spc="-1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6000"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i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(1900–1978)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6000"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kern="0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Майор</a:t>
            </a:r>
            <a:endParaRPr lang="ru-RU" sz="2000" b="1" kern="0" dirty="0">
              <a:solidFill>
                <a:schemeClr val="accent2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3650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Георг. лент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60" y="0"/>
            <a:ext cx="913184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7544" y="476672"/>
            <a:ext cx="8280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2560" marR="295275" algn="ctr">
              <a:spcBef>
                <a:spcPts val="345"/>
              </a:spcBef>
              <a:spcAft>
                <a:spcPts val="0"/>
              </a:spcAft>
            </a:pP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НАУЧНЫЕ</a:t>
            </a:r>
            <a:r>
              <a:rPr lang="ru-RU" sz="2000" b="1" kern="0" spc="-5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СОТРУДНИКИ</a:t>
            </a:r>
            <a:r>
              <a:rPr lang="ru-RU" sz="2000" b="1" kern="0" spc="-4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ИНСТИТУТА</a:t>
            </a:r>
            <a:r>
              <a:rPr lang="ru-RU" sz="2000" b="1" kern="0" spc="-2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2000" b="1" kern="0" spc="-4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spc="-1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ФРОНТОВИКИ</a:t>
            </a:r>
            <a:endParaRPr lang="ru-RU" sz="2000" b="1" kern="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57224" y="4500570"/>
            <a:ext cx="3675628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5275" marR="295275" algn="ctr">
              <a:spcBef>
                <a:spcPts val="470"/>
              </a:spcBef>
              <a:spcAft>
                <a:spcPts val="0"/>
              </a:spcAft>
            </a:pPr>
            <a:r>
              <a:rPr lang="ru-RU" sz="2000" b="1" kern="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Дягилев </a:t>
            </a:r>
          </a:p>
          <a:p>
            <a:pPr marL="295275" marR="295275" algn="ctr">
              <a:spcBef>
                <a:spcPts val="470"/>
              </a:spcBef>
              <a:spcAft>
                <a:spcPts val="0"/>
              </a:spcAft>
            </a:pPr>
            <a:r>
              <a:rPr lang="ru-RU" sz="2000" b="1" kern="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Дмитрий</a:t>
            </a:r>
            <a:endParaRPr lang="ru-RU" sz="2000" b="1" kern="0" spc="-3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5275" marR="295275" algn="ctr">
              <a:spcBef>
                <a:spcPts val="470"/>
              </a:spcBef>
              <a:spcAft>
                <a:spcPts val="0"/>
              </a:spcAft>
            </a:pPr>
            <a:r>
              <a:rPr lang="ru-RU" sz="2000" b="1" kern="0" spc="-3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Викторович</a:t>
            </a:r>
            <a:endParaRPr lang="ru-RU" sz="2000" b="1" i="1" spc="-1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5910" marR="295275" algn="ctr">
              <a:spcAft>
                <a:spcPts val="0"/>
              </a:spcAft>
            </a:pPr>
            <a:r>
              <a:rPr lang="ru-RU" sz="2000" b="1" i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(1909–1990)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000" b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Майор</a:t>
            </a:r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3" name="Image 1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0166" y="1071546"/>
            <a:ext cx="2564176" cy="3156922"/>
          </a:xfrm>
          <a:prstGeom prst="rect">
            <a:avLst/>
          </a:prstGeom>
          <a:ln>
            <a:solidFill>
              <a:srgbClr val="800000"/>
            </a:solidFill>
          </a:ln>
        </p:spPr>
      </p:pic>
      <p:pic>
        <p:nvPicPr>
          <p:cNvPr id="8" name="Image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57752" y="1071546"/>
            <a:ext cx="2583524" cy="3130592"/>
          </a:xfrm>
          <a:prstGeom prst="rect">
            <a:avLst/>
          </a:prstGeom>
          <a:ln>
            <a:solidFill>
              <a:srgbClr val="800000"/>
            </a:solidFill>
          </a:ln>
        </p:spPr>
      </p:pic>
      <p:sp>
        <p:nvSpPr>
          <p:cNvPr id="10" name="Прямоугольник 9"/>
          <p:cNvSpPr/>
          <p:nvPr/>
        </p:nvSpPr>
        <p:spPr>
          <a:xfrm>
            <a:off x="4286248" y="4500570"/>
            <a:ext cx="3955896" cy="1720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Зарипов </a:t>
            </a:r>
          </a:p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Нурмухамет  </a:t>
            </a:r>
          </a:p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Талипович</a:t>
            </a:r>
          </a:p>
          <a:p>
            <a:pPr marL="295910" marR="295275" algn="ctr">
              <a:lnSpc>
                <a:spcPts val="1260"/>
              </a:lnSpc>
              <a:spcAft>
                <a:spcPts val="0"/>
              </a:spcAft>
            </a:pPr>
            <a:endParaRPr lang="ru-RU" sz="2000" b="1" i="1" spc="-1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5910" marR="295275" algn="ctr">
              <a:lnSpc>
                <a:spcPts val="1260"/>
              </a:lnSpc>
              <a:spcAft>
                <a:spcPts val="0"/>
              </a:spcAft>
            </a:pPr>
            <a:r>
              <a:rPr lang="ru-RU" sz="2000" b="1" i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(1925–1997)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6545" marR="295275" algn="ctr">
              <a:spcBef>
                <a:spcPts val="465"/>
              </a:spcBef>
              <a:spcAft>
                <a:spcPts val="0"/>
              </a:spcAft>
            </a:pPr>
            <a:r>
              <a:rPr lang="ru-RU" sz="2000" b="1" kern="0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Старший лейтенант</a:t>
            </a:r>
            <a:endParaRPr lang="ru-RU" sz="2000" b="1" kern="0" dirty="0">
              <a:solidFill>
                <a:schemeClr val="accent2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4057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Георг. лент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60" y="0"/>
            <a:ext cx="913184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7544" y="476672"/>
            <a:ext cx="8280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2560" marR="295275" algn="ctr">
              <a:spcBef>
                <a:spcPts val="345"/>
              </a:spcBef>
              <a:spcAft>
                <a:spcPts val="0"/>
              </a:spcAft>
            </a:pP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НАУЧНЫЕ</a:t>
            </a:r>
            <a:r>
              <a:rPr lang="ru-RU" sz="2000" b="1" kern="0" spc="-5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СОТРУДНИКИ</a:t>
            </a:r>
            <a:r>
              <a:rPr lang="ru-RU" sz="2000" b="1" kern="0" spc="-4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ИНСТИТУТА</a:t>
            </a:r>
            <a:r>
              <a:rPr lang="ru-RU" sz="2000" b="1" kern="0" spc="-2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2000" b="1" kern="0" spc="-4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spc="-1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ФРОНТОВИКИ</a:t>
            </a:r>
            <a:endParaRPr lang="ru-RU" sz="2000" b="1" kern="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57224" y="4643446"/>
            <a:ext cx="3675628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00"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kern="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Ищериков </a:t>
            </a:r>
          </a:p>
          <a:p>
            <a:pPr marL="36000"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kern="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Петр</a:t>
            </a:r>
            <a:endParaRPr lang="ru-RU" sz="2000" b="1" kern="0" spc="-3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6000"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kern="0" spc="-3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Федорович</a:t>
            </a:r>
          </a:p>
          <a:p>
            <a:pPr marL="36000"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i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(1892–1961)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4" name="Image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0166" y="1357298"/>
            <a:ext cx="2406338" cy="3143272"/>
          </a:xfrm>
          <a:prstGeom prst="rect">
            <a:avLst/>
          </a:prstGeom>
          <a:ln>
            <a:solidFill>
              <a:srgbClr val="800000"/>
            </a:solidFill>
          </a:ln>
        </p:spPr>
      </p:pic>
      <p:pic>
        <p:nvPicPr>
          <p:cNvPr id="8" name="Image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00628" y="1285860"/>
            <a:ext cx="2624429" cy="3214710"/>
          </a:xfrm>
          <a:prstGeom prst="rect">
            <a:avLst/>
          </a:prstGeom>
          <a:ln>
            <a:solidFill>
              <a:srgbClr val="800000"/>
            </a:solidFill>
          </a:ln>
        </p:spPr>
      </p:pic>
      <p:sp>
        <p:nvSpPr>
          <p:cNvPr id="12" name="Прямоугольник 11"/>
          <p:cNvSpPr/>
          <p:nvPr/>
        </p:nvSpPr>
        <p:spPr>
          <a:xfrm>
            <a:off x="4429124" y="4572008"/>
            <a:ext cx="3744416" cy="17072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Казырин </a:t>
            </a:r>
          </a:p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Владимир  </a:t>
            </a:r>
          </a:p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Янович</a:t>
            </a:r>
          </a:p>
          <a:p>
            <a:pPr marL="295910" marR="295275" algn="ctr">
              <a:lnSpc>
                <a:spcPts val="1260"/>
              </a:lnSpc>
              <a:spcAft>
                <a:spcPts val="0"/>
              </a:spcAft>
            </a:pPr>
            <a:endParaRPr lang="ru-RU" sz="2000" b="1" i="1" spc="-1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5910" marR="295275" algn="ctr">
              <a:lnSpc>
                <a:spcPts val="1260"/>
              </a:lnSpc>
              <a:spcAft>
                <a:spcPts val="0"/>
              </a:spcAft>
            </a:pPr>
            <a:r>
              <a:rPr lang="ru-RU" sz="2000" b="1" i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(1925–1978)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6545" marR="295275" algn="ctr">
              <a:spcBef>
                <a:spcPts val="465"/>
              </a:spcBef>
              <a:spcAft>
                <a:spcPts val="0"/>
              </a:spcAft>
            </a:pPr>
            <a:r>
              <a:rPr lang="ru-RU" sz="2000" b="1" kern="0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Младший сержант</a:t>
            </a:r>
            <a:endParaRPr lang="ru-RU" sz="2000" b="1" kern="0" dirty="0">
              <a:solidFill>
                <a:schemeClr val="accent2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719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Георг. лент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60" y="0"/>
            <a:ext cx="913184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7544" y="476672"/>
            <a:ext cx="8280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2560" marR="295275" algn="ctr">
              <a:spcBef>
                <a:spcPts val="345"/>
              </a:spcBef>
              <a:spcAft>
                <a:spcPts val="0"/>
              </a:spcAft>
            </a:pP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НАУЧНЫЕ</a:t>
            </a:r>
            <a:r>
              <a:rPr lang="ru-RU" sz="2000" b="1" kern="0" spc="-5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СОТРУДНИКИ</a:t>
            </a:r>
            <a:r>
              <a:rPr lang="ru-RU" sz="2000" b="1" kern="0" spc="-4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ИНСТИТУТА</a:t>
            </a:r>
            <a:r>
              <a:rPr lang="ru-RU" sz="2000" b="1" kern="0" spc="-2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2000" b="1" kern="0" spc="-4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spc="-1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ФРОНТОВИКИ</a:t>
            </a:r>
            <a:endParaRPr lang="ru-RU" sz="2000" b="1" kern="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00100" y="4643446"/>
            <a:ext cx="3455060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5275" marR="295275" algn="ctr">
              <a:spcBef>
                <a:spcPts val="470"/>
              </a:spcBef>
              <a:spcAft>
                <a:spcPts val="0"/>
              </a:spcAft>
            </a:pPr>
            <a:r>
              <a:rPr lang="ru-RU" sz="2000" b="1" kern="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Киреев  </a:t>
            </a:r>
          </a:p>
          <a:p>
            <a:pPr marL="295275" marR="295275" algn="ctr">
              <a:spcBef>
                <a:spcPts val="470"/>
              </a:spcBef>
              <a:spcAft>
                <a:spcPts val="0"/>
              </a:spcAft>
            </a:pPr>
            <a:r>
              <a:rPr lang="ru-RU" sz="2000" b="1" kern="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Ахняф</a:t>
            </a:r>
            <a:endParaRPr lang="ru-RU" sz="2000" b="1" kern="0" spc="-3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5275" marR="295275" algn="ctr">
              <a:spcBef>
                <a:spcPts val="470"/>
              </a:spcBef>
              <a:spcAft>
                <a:spcPts val="0"/>
              </a:spcAft>
            </a:pPr>
            <a:r>
              <a:rPr lang="ru-RU" sz="2000" b="1" kern="0" spc="-3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Нуреевич</a:t>
            </a:r>
          </a:p>
          <a:p>
            <a:pPr marL="295910" marR="295275" algn="ctr">
              <a:spcAft>
                <a:spcPts val="0"/>
              </a:spcAft>
            </a:pPr>
            <a:r>
              <a:rPr lang="ru-RU" sz="2000" b="1" i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(1912–1984)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3" name="Image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00166" y="1285860"/>
            <a:ext cx="2616956" cy="3237835"/>
          </a:xfrm>
          <a:prstGeom prst="rect">
            <a:avLst/>
          </a:prstGeom>
          <a:ln>
            <a:solidFill>
              <a:srgbClr val="800000"/>
            </a:solidFill>
          </a:ln>
        </p:spPr>
      </p:pic>
      <p:pic>
        <p:nvPicPr>
          <p:cNvPr id="8" name="Image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00628" y="1285860"/>
            <a:ext cx="2804623" cy="3276307"/>
          </a:xfrm>
          <a:prstGeom prst="rect">
            <a:avLst/>
          </a:prstGeom>
          <a:ln>
            <a:solidFill>
              <a:srgbClr val="800000"/>
            </a:solidFill>
          </a:ln>
        </p:spPr>
      </p:pic>
      <p:sp>
        <p:nvSpPr>
          <p:cNvPr id="10" name="Прямоугольник 9"/>
          <p:cNvSpPr/>
          <p:nvPr/>
        </p:nvSpPr>
        <p:spPr>
          <a:xfrm>
            <a:off x="4500562" y="4643446"/>
            <a:ext cx="3744416" cy="1720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Кузеев</a:t>
            </a:r>
          </a:p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Рустем</a:t>
            </a:r>
          </a:p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Гумерович</a:t>
            </a:r>
          </a:p>
          <a:p>
            <a:pPr marL="295910" marR="295275" algn="ctr">
              <a:lnSpc>
                <a:spcPts val="1260"/>
              </a:lnSpc>
              <a:spcAft>
                <a:spcPts val="0"/>
              </a:spcAft>
            </a:pPr>
            <a:endParaRPr lang="ru-RU" sz="2000" b="1" i="1" spc="-1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5910" marR="295275" algn="ctr">
              <a:lnSpc>
                <a:spcPts val="1260"/>
              </a:lnSpc>
              <a:spcAft>
                <a:spcPts val="0"/>
              </a:spcAft>
            </a:pPr>
            <a:r>
              <a:rPr lang="ru-RU" sz="2000" b="1" i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(1923–1998)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6545" marR="295275" algn="ctr">
              <a:spcBef>
                <a:spcPts val="465"/>
              </a:spcBef>
              <a:spcAft>
                <a:spcPts val="0"/>
              </a:spcAft>
            </a:pPr>
            <a:r>
              <a:rPr lang="ru-RU" sz="2000" b="1" kern="0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Гвардии лейтенант</a:t>
            </a:r>
            <a:endParaRPr lang="ru-RU" sz="2000" b="1" kern="0" dirty="0">
              <a:solidFill>
                <a:schemeClr val="accent2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671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Георг. лент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60" y="0"/>
            <a:ext cx="913184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7544" y="476672"/>
            <a:ext cx="8280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2560" marR="295275" algn="ctr">
              <a:spcBef>
                <a:spcPts val="345"/>
              </a:spcBef>
              <a:spcAft>
                <a:spcPts val="0"/>
              </a:spcAft>
            </a:pP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НАУЧНЫЕ</a:t>
            </a:r>
            <a:r>
              <a:rPr lang="ru-RU" sz="2000" b="1" kern="0" spc="-5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СОТРУДНИКИ</a:t>
            </a:r>
            <a:r>
              <a:rPr lang="ru-RU" sz="2000" b="1" kern="0" spc="-4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ИНСТИТУТА</a:t>
            </a:r>
            <a:r>
              <a:rPr lang="ru-RU" sz="2000" b="1" kern="0" spc="-2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2000" b="1" kern="0" spc="-4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spc="-1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ФРОНТОВИКИ</a:t>
            </a:r>
            <a:endParaRPr lang="ru-RU" sz="2000" b="1" kern="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71538" y="4643446"/>
            <a:ext cx="3455060" cy="2067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5275" marR="295275" algn="ctr">
              <a:spcBef>
                <a:spcPts val="470"/>
              </a:spcBef>
              <a:spcAft>
                <a:spcPts val="0"/>
              </a:spcAft>
            </a:pPr>
            <a:r>
              <a:rPr lang="ru-RU" sz="2000" b="1" kern="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Кузыев  </a:t>
            </a:r>
          </a:p>
          <a:p>
            <a:pPr marL="295275" marR="295275" algn="ctr">
              <a:spcBef>
                <a:spcPts val="470"/>
              </a:spcBef>
              <a:spcAft>
                <a:spcPts val="0"/>
              </a:spcAft>
            </a:pPr>
            <a:r>
              <a:rPr lang="ru-RU" sz="2000" b="1" kern="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Рамазан</a:t>
            </a:r>
            <a:endParaRPr lang="ru-RU" sz="2000" b="1" kern="0" spc="-3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5275" marR="295275" algn="ctr">
              <a:spcBef>
                <a:spcPts val="470"/>
              </a:spcBef>
              <a:spcAft>
                <a:spcPts val="0"/>
              </a:spcAft>
            </a:pPr>
            <a:r>
              <a:rPr lang="ru-RU" sz="2000" b="1" kern="0" spc="-3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Усманович</a:t>
            </a:r>
          </a:p>
          <a:p>
            <a:pPr marL="295910" marR="295275" algn="ctr">
              <a:spcAft>
                <a:spcPts val="0"/>
              </a:spcAft>
            </a:pPr>
            <a:r>
              <a:rPr lang="ru-RU" sz="2000" b="1" i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(1906–1981)</a:t>
            </a:r>
          </a:p>
          <a:p>
            <a:pPr marL="295910" marR="295275" algn="ctr">
              <a:spcAft>
                <a:spcPts val="0"/>
              </a:spcAft>
            </a:pPr>
            <a:r>
              <a:rPr lang="ru-RU" sz="2000" b="1" i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Майор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endParaRPr lang="ru-RU" sz="20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4" name="Image 2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71604" y="1285860"/>
            <a:ext cx="2555875" cy="3242240"/>
          </a:xfrm>
          <a:prstGeom prst="rect">
            <a:avLst/>
          </a:prstGeom>
          <a:ln>
            <a:solidFill>
              <a:srgbClr val="800000"/>
            </a:solidFill>
          </a:ln>
        </p:spPr>
      </p:pic>
      <p:pic>
        <p:nvPicPr>
          <p:cNvPr id="8" name="Image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00628" y="1357298"/>
            <a:ext cx="2586404" cy="3170530"/>
          </a:xfrm>
          <a:prstGeom prst="rect">
            <a:avLst/>
          </a:prstGeom>
          <a:ln>
            <a:solidFill>
              <a:srgbClr val="800000"/>
            </a:solidFill>
          </a:ln>
        </p:spPr>
      </p:pic>
      <p:sp>
        <p:nvSpPr>
          <p:cNvPr id="12" name="Прямоугольник 11"/>
          <p:cNvSpPr/>
          <p:nvPr/>
        </p:nvSpPr>
        <p:spPr>
          <a:xfrm>
            <a:off x="4500562" y="4643446"/>
            <a:ext cx="3744416" cy="1720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Матюшин</a:t>
            </a:r>
          </a:p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Геральд</a:t>
            </a:r>
          </a:p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Николаевич</a:t>
            </a:r>
          </a:p>
          <a:p>
            <a:pPr marL="295910" marR="295275" algn="ctr">
              <a:lnSpc>
                <a:spcPts val="1260"/>
              </a:lnSpc>
              <a:spcAft>
                <a:spcPts val="0"/>
              </a:spcAft>
            </a:pPr>
            <a:endParaRPr lang="ru-RU" sz="2000" b="1" i="1" spc="-1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5910" marR="295275" algn="ctr">
              <a:lnSpc>
                <a:spcPts val="1260"/>
              </a:lnSpc>
              <a:spcAft>
                <a:spcPts val="0"/>
              </a:spcAft>
            </a:pPr>
            <a:r>
              <a:rPr lang="ru-RU" sz="2000" b="1" i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(1927–2000)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6545" marR="295275" algn="ctr">
              <a:spcBef>
                <a:spcPts val="465"/>
              </a:spcBef>
              <a:spcAft>
                <a:spcPts val="0"/>
              </a:spcAft>
            </a:pPr>
            <a:r>
              <a:rPr lang="ru-RU" sz="2000" b="1" kern="0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Юнга</a:t>
            </a:r>
            <a:endParaRPr lang="ru-RU" sz="2000" b="1" kern="0" dirty="0">
              <a:solidFill>
                <a:schemeClr val="accent2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0187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Георг. лент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60" y="0"/>
            <a:ext cx="913184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7544" y="476672"/>
            <a:ext cx="8280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2560" marR="295275" algn="ctr">
              <a:spcBef>
                <a:spcPts val="345"/>
              </a:spcBef>
              <a:spcAft>
                <a:spcPts val="0"/>
              </a:spcAft>
            </a:pP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НАУЧНЫЕ</a:t>
            </a:r>
            <a:r>
              <a:rPr lang="ru-RU" sz="2000" b="1" kern="0" spc="-5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СОТРУДНИКИ</a:t>
            </a:r>
            <a:r>
              <a:rPr lang="ru-RU" sz="2000" b="1" kern="0" spc="-4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ИНСТИТУТА</a:t>
            </a:r>
            <a:r>
              <a:rPr lang="ru-RU" sz="2000" b="1" kern="0" spc="-2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2000" b="1" kern="0" spc="-4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spc="-1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ФРОНТОВИКИ</a:t>
            </a:r>
            <a:endParaRPr lang="ru-RU" sz="2000" b="1" kern="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857224" y="4643446"/>
            <a:ext cx="345506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kern="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Минигалеев  </a:t>
            </a:r>
          </a:p>
          <a:p>
            <a:pPr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kern="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Ислам</a:t>
            </a:r>
            <a:endParaRPr lang="ru-RU" sz="2000" b="1" kern="0" spc="-3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kern="0" spc="-3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Минигалеевич</a:t>
            </a:r>
          </a:p>
          <a:p>
            <a:pPr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i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(1912–1989)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Майор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5" name="Image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28728" y="1285860"/>
            <a:ext cx="2583639" cy="3170530"/>
          </a:xfrm>
          <a:prstGeom prst="rect">
            <a:avLst/>
          </a:prstGeom>
          <a:ln>
            <a:solidFill>
              <a:srgbClr val="800000"/>
            </a:solidFill>
          </a:ln>
        </p:spPr>
      </p:pic>
      <p:pic>
        <p:nvPicPr>
          <p:cNvPr id="8" name="Image 2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74108" y="1285860"/>
            <a:ext cx="2655478" cy="3217563"/>
          </a:xfrm>
          <a:prstGeom prst="rect">
            <a:avLst/>
          </a:prstGeom>
          <a:ln>
            <a:solidFill>
              <a:srgbClr val="800000"/>
            </a:solidFill>
          </a:ln>
        </p:spPr>
      </p:pic>
      <p:sp>
        <p:nvSpPr>
          <p:cNvPr id="10" name="Прямоугольник 9"/>
          <p:cNvSpPr/>
          <p:nvPr/>
        </p:nvSpPr>
        <p:spPr>
          <a:xfrm>
            <a:off x="4860032" y="4572008"/>
            <a:ext cx="345506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kern="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Нигматуллин  </a:t>
            </a:r>
          </a:p>
          <a:p>
            <a:pPr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kern="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Самий</a:t>
            </a:r>
            <a:endParaRPr lang="ru-RU" sz="2000" b="1" kern="0" spc="-3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kern="0" spc="-3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Нигматуллович</a:t>
            </a:r>
          </a:p>
          <a:p>
            <a:pPr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i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(1912–1977)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Гвардии лейтенант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6011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Георг. лент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60" y="0"/>
            <a:ext cx="913184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7544" y="476672"/>
            <a:ext cx="8280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2560" marR="295275" algn="ctr">
              <a:spcBef>
                <a:spcPts val="345"/>
              </a:spcBef>
              <a:spcAft>
                <a:spcPts val="0"/>
              </a:spcAft>
            </a:pP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НАУЧНЫЕ</a:t>
            </a:r>
            <a:r>
              <a:rPr lang="ru-RU" sz="2000" b="1" kern="0" spc="-5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СОТРУДНИКИ</a:t>
            </a:r>
            <a:r>
              <a:rPr lang="ru-RU" sz="2000" b="1" kern="0" spc="-4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ИНСТИТУТА</a:t>
            </a:r>
            <a:r>
              <a:rPr lang="ru-RU" sz="2000" b="1" kern="0" spc="-2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2000" b="1" kern="0" spc="-4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spc="-1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ФРОНТОВИКИ</a:t>
            </a:r>
            <a:endParaRPr lang="ru-RU" sz="2000" b="1" kern="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85786" y="4714884"/>
            <a:ext cx="3744416" cy="1720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Рамазанов </a:t>
            </a:r>
          </a:p>
          <a:p>
            <a:pPr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Гилемдар</a:t>
            </a:r>
          </a:p>
          <a:p>
            <a:pPr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Зигандарович</a:t>
            </a:r>
          </a:p>
          <a:p>
            <a:pPr marR="295275"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endParaRPr lang="ru-RU" sz="2000" b="1" i="1" spc="-1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295275" algn="ctr">
              <a:lnSpc>
                <a:spcPts val="126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2000" b="1" i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(1923–1993)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kern="0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Гвардии старшина</a:t>
            </a:r>
            <a:endParaRPr lang="ru-RU" sz="2000" b="1" kern="0" dirty="0">
              <a:solidFill>
                <a:schemeClr val="accent2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929190" y="4714884"/>
            <a:ext cx="345506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kern="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Саяргалеев  </a:t>
            </a:r>
          </a:p>
          <a:p>
            <a:pPr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kern="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Барый</a:t>
            </a:r>
            <a:endParaRPr lang="ru-RU" sz="2000" b="1" kern="0" spc="-3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kern="0" spc="-3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Саяргалеевич</a:t>
            </a:r>
          </a:p>
          <a:p>
            <a:pPr marR="295275" algn="ctr">
              <a:spcBef>
                <a:spcPts val="0"/>
              </a:spcBef>
              <a:spcAft>
                <a:spcPts val="0"/>
              </a:spcAft>
            </a:pPr>
            <a:r>
              <a:rPr lang="ru-RU" sz="2000" b="1" i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(1907–1969)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Гвардии рядовой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3" name="Image 2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93044" y="1353454"/>
            <a:ext cx="2562634" cy="3149969"/>
          </a:xfrm>
          <a:prstGeom prst="rect">
            <a:avLst/>
          </a:prstGeom>
          <a:ln>
            <a:solidFill>
              <a:srgbClr val="800000"/>
            </a:solidFill>
          </a:ln>
        </p:spPr>
      </p:pic>
      <p:pic>
        <p:nvPicPr>
          <p:cNvPr id="14" name="Image 2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14942" y="1357298"/>
            <a:ext cx="2617679" cy="3149969"/>
          </a:xfrm>
          <a:prstGeom prst="rect">
            <a:avLst/>
          </a:prstGeom>
          <a:ln>
            <a:solidFill>
              <a:srgbClr val="800000"/>
            </a:solidFill>
          </a:ln>
        </p:spPr>
      </p:pic>
    </p:spTree>
    <p:extLst>
      <p:ext uri="{BB962C8B-B14F-4D97-AF65-F5344CB8AC3E}">
        <p14:creationId xmlns:p14="http://schemas.microsoft.com/office/powerpoint/2010/main" val="328586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Георг. лент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60" y="0"/>
            <a:ext cx="913184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7544" y="476672"/>
            <a:ext cx="8280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2560" marR="295275" algn="ctr">
              <a:spcBef>
                <a:spcPts val="345"/>
              </a:spcBef>
              <a:spcAft>
                <a:spcPts val="0"/>
              </a:spcAft>
            </a:pP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НАУЧНЫЕ</a:t>
            </a:r>
            <a:r>
              <a:rPr lang="ru-RU" sz="2000" b="1" kern="0" spc="-5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СОТРУДНИКИ</a:t>
            </a:r>
            <a:r>
              <a:rPr lang="ru-RU" sz="2000" b="1" kern="0" spc="-4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ИНСТИТУТА</a:t>
            </a:r>
            <a:r>
              <a:rPr lang="ru-RU" sz="2000" b="1" kern="0" spc="-2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2000" b="1" kern="0" spc="-4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spc="-1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ФРОНТОВИКИ</a:t>
            </a:r>
            <a:endParaRPr lang="ru-RU" sz="2000" b="1" kern="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70926" y="4629760"/>
            <a:ext cx="3744416" cy="1720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Типеев  </a:t>
            </a:r>
          </a:p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Шамсон</a:t>
            </a:r>
          </a:p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Исламович</a:t>
            </a:r>
          </a:p>
          <a:p>
            <a:pPr marL="295910" marR="295275" algn="ctr">
              <a:lnSpc>
                <a:spcPts val="1260"/>
              </a:lnSpc>
              <a:spcAft>
                <a:spcPts val="0"/>
              </a:spcAft>
            </a:pPr>
            <a:endParaRPr lang="ru-RU" sz="2000" b="1" i="1" spc="-1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5910" marR="295275" algn="ctr">
              <a:lnSpc>
                <a:spcPts val="1260"/>
              </a:lnSpc>
              <a:spcAft>
                <a:spcPts val="0"/>
              </a:spcAft>
            </a:pPr>
            <a:r>
              <a:rPr lang="ru-RU" sz="2000" b="1" i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(1900–1983)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6545" marR="295275" algn="ctr">
              <a:spcBef>
                <a:spcPts val="465"/>
              </a:spcBef>
              <a:spcAft>
                <a:spcPts val="0"/>
              </a:spcAft>
            </a:pPr>
            <a:r>
              <a:rPr lang="ru-RU" sz="2000" b="1" kern="0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Капитан</a:t>
            </a:r>
            <a:endParaRPr lang="ru-RU" sz="2000" b="1" kern="0" dirty="0">
              <a:solidFill>
                <a:schemeClr val="accent2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860032" y="4591288"/>
            <a:ext cx="3455060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5275" marR="295275" algn="ctr">
              <a:spcBef>
                <a:spcPts val="470"/>
              </a:spcBef>
              <a:spcAft>
                <a:spcPts val="0"/>
              </a:spcAft>
            </a:pPr>
            <a:r>
              <a:rPr lang="ru-RU" sz="2000" b="1" kern="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Туктаров  </a:t>
            </a:r>
          </a:p>
          <a:p>
            <a:pPr marL="295275" marR="295275" algn="ctr">
              <a:spcBef>
                <a:spcPts val="470"/>
              </a:spcBef>
              <a:spcAft>
                <a:spcPts val="0"/>
              </a:spcAft>
            </a:pPr>
            <a:r>
              <a:rPr lang="ru-RU" sz="2000" b="1" kern="0" spc="-3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Саид</a:t>
            </a:r>
          </a:p>
          <a:p>
            <a:pPr marL="295275" marR="295275" algn="ctr">
              <a:spcBef>
                <a:spcPts val="470"/>
              </a:spcBef>
              <a:spcAft>
                <a:spcPts val="0"/>
              </a:spcAft>
            </a:pPr>
            <a:r>
              <a:rPr lang="ru-RU" sz="2000" b="1" kern="0" spc="-3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Загирович</a:t>
            </a:r>
          </a:p>
          <a:p>
            <a:pPr marL="295910" marR="295275" algn="ctr">
              <a:spcAft>
                <a:spcPts val="0"/>
              </a:spcAft>
            </a:pPr>
            <a:r>
              <a:rPr lang="ru-RU" sz="2000" b="1" i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(1901–1985)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Капитан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0" name="Image 2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31640" y="1353452"/>
            <a:ext cx="2520280" cy="3149969"/>
          </a:xfrm>
          <a:prstGeom prst="rect">
            <a:avLst/>
          </a:prstGeom>
          <a:ln>
            <a:solidFill>
              <a:srgbClr val="800000"/>
            </a:solidFill>
          </a:ln>
        </p:spPr>
      </p:pic>
      <p:pic>
        <p:nvPicPr>
          <p:cNvPr id="12" name="Image 2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292080" y="1306907"/>
            <a:ext cx="2582927" cy="3196514"/>
          </a:xfrm>
          <a:prstGeom prst="rect">
            <a:avLst/>
          </a:prstGeom>
          <a:ln>
            <a:solidFill>
              <a:srgbClr val="800000"/>
            </a:solidFill>
          </a:ln>
        </p:spPr>
      </p:pic>
    </p:spTree>
    <p:extLst>
      <p:ext uri="{BB962C8B-B14F-4D97-AF65-F5344CB8AC3E}">
        <p14:creationId xmlns:p14="http://schemas.microsoft.com/office/powerpoint/2010/main" val="2218098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Георг. лент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60" y="0"/>
            <a:ext cx="913184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7544" y="476672"/>
            <a:ext cx="8280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2560" marR="295275" algn="ctr">
              <a:spcBef>
                <a:spcPts val="345"/>
              </a:spcBef>
              <a:spcAft>
                <a:spcPts val="0"/>
              </a:spcAft>
            </a:pP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НАУЧНЫЕ</a:t>
            </a:r>
            <a:r>
              <a:rPr lang="ru-RU" sz="2000" b="1" kern="0" spc="-5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СОТРУДНИКИ</a:t>
            </a:r>
            <a:r>
              <a:rPr lang="ru-RU" sz="2000" b="1" kern="0" spc="-4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ИНСТИТУТА</a:t>
            </a:r>
            <a:r>
              <a:rPr lang="ru-RU" sz="2000" b="1" kern="0" spc="-2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2000" b="1" kern="0" spc="-4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spc="-1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ФРОНТОВИКИ</a:t>
            </a:r>
            <a:endParaRPr lang="ru-RU" sz="2000" b="1" kern="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70926" y="4629760"/>
            <a:ext cx="3744416" cy="1720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Усманов  </a:t>
            </a:r>
          </a:p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Хамза</a:t>
            </a:r>
          </a:p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Фатыхович</a:t>
            </a:r>
          </a:p>
          <a:p>
            <a:pPr marL="295910" marR="295275" algn="ctr">
              <a:lnSpc>
                <a:spcPts val="1260"/>
              </a:lnSpc>
              <a:spcAft>
                <a:spcPts val="0"/>
              </a:spcAft>
            </a:pPr>
            <a:endParaRPr lang="ru-RU" sz="2000" b="1" i="1" spc="-1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5910" marR="295275" algn="ctr">
              <a:lnSpc>
                <a:spcPts val="1260"/>
              </a:lnSpc>
              <a:spcAft>
                <a:spcPts val="0"/>
              </a:spcAft>
            </a:pPr>
            <a:r>
              <a:rPr lang="ru-RU" sz="2000" b="1" i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(1923–2009)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6545" marR="295275" algn="ctr">
              <a:spcBef>
                <a:spcPts val="465"/>
              </a:spcBef>
              <a:spcAft>
                <a:spcPts val="0"/>
              </a:spcAft>
            </a:pPr>
            <a:r>
              <a:rPr lang="ru-RU" sz="2000" b="1" kern="0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Капитан</a:t>
            </a:r>
            <a:endParaRPr lang="ru-RU" sz="2000" b="1" kern="0" dirty="0">
              <a:solidFill>
                <a:schemeClr val="accent2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860032" y="4591288"/>
            <a:ext cx="3455060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5275" marR="295275" algn="ctr">
              <a:spcBef>
                <a:spcPts val="470"/>
              </a:spcBef>
              <a:spcAft>
                <a:spcPts val="0"/>
              </a:spcAft>
            </a:pPr>
            <a:r>
              <a:rPr lang="ru-RU" sz="2000" b="1" kern="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Хамматов  </a:t>
            </a:r>
          </a:p>
          <a:p>
            <a:pPr marL="295275" marR="295275" algn="ctr">
              <a:spcBef>
                <a:spcPts val="470"/>
              </a:spcBef>
              <a:spcAft>
                <a:spcPts val="0"/>
              </a:spcAft>
            </a:pPr>
            <a:r>
              <a:rPr lang="ru-RU" sz="2000" b="1" kern="0" spc="-3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Халиль</a:t>
            </a:r>
          </a:p>
          <a:p>
            <a:pPr marL="295275" marR="295275" algn="ctr">
              <a:spcBef>
                <a:spcPts val="470"/>
              </a:spcBef>
              <a:spcAft>
                <a:spcPts val="0"/>
              </a:spcAft>
            </a:pPr>
            <a:r>
              <a:rPr lang="ru-RU" sz="2000" b="1" kern="0" spc="-3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Хайруллович</a:t>
            </a:r>
          </a:p>
          <a:p>
            <a:pPr marL="295910" marR="295275" algn="ctr">
              <a:spcAft>
                <a:spcPts val="0"/>
              </a:spcAft>
            </a:pPr>
            <a:r>
              <a:rPr lang="ru-RU" sz="2000" b="1" i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(1907–1980)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Гвардии капитан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3" name="Image 3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259632" y="1306906"/>
            <a:ext cx="2501392" cy="3284381"/>
          </a:xfrm>
          <a:prstGeom prst="rect">
            <a:avLst/>
          </a:prstGeom>
          <a:ln>
            <a:solidFill>
              <a:srgbClr val="800000"/>
            </a:solidFill>
          </a:ln>
        </p:spPr>
      </p:pic>
      <p:pic>
        <p:nvPicPr>
          <p:cNvPr id="14" name="Image 3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508104" y="1353454"/>
            <a:ext cx="2448272" cy="3168460"/>
          </a:xfrm>
          <a:prstGeom prst="rect">
            <a:avLst/>
          </a:prstGeom>
          <a:ln>
            <a:solidFill>
              <a:srgbClr val="800000"/>
            </a:solidFill>
          </a:ln>
        </p:spPr>
      </p:pic>
    </p:spTree>
    <p:extLst>
      <p:ext uri="{BB962C8B-B14F-4D97-AF65-F5344CB8AC3E}">
        <p14:creationId xmlns:p14="http://schemas.microsoft.com/office/powerpoint/2010/main" val="95006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Георг. лент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60" y="0"/>
            <a:ext cx="913184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7544" y="476672"/>
            <a:ext cx="8280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2560" marR="295275" algn="ctr">
              <a:spcBef>
                <a:spcPts val="345"/>
              </a:spcBef>
              <a:spcAft>
                <a:spcPts val="0"/>
              </a:spcAft>
            </a:pP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НАУЧНЫЕ</a:t>
            </a:r>
            <a:r>
              <a:rPr lang="ru-RU" sz="2000" b="1" kern="0" spc="-5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СОТРУДНИКИ</a:t>
            </a:r>
            <a:r>
              <a:rPr lang="ru-RU" sz="2000" b="1" kern="0" spc="-4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ИНСТИТУТА</a:t>
            </a:r>
            <a:r>
              <a:rPr lang="ru-RU" sz="2000" b="1" kern="0" spc="-2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2000" b="1" kern="0" spc="-4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spc="-1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ФРОНТОВИКИ</a:t>
            </a:r>
            <a:endParaRPr lang="ru-RU" sz="2000" b="1" kern="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70926" y="4629760"/>
            <a:ext cx="3744416" cy="1720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Харисов  </a:t>
            </a:r>
          </a:p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Ахнаф</a:t>
            </a:r>
          </a:p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Ибрагимович</a:t>
            </a:r>
          </a:p>
          <a:p>
            <a:pPr marL="295910" marR="295275" algn="ctr">
              <a:lnSpc>
                <a:spcPts val="1260"/>
              </a:lnSpc>
              <a:spcAft>
                <a:spcPts val="0"/>
              </a:spcAft>
            </a:pPr>
            <a:endParaRPr lang="ru-RU" sz="2000" b="1" i="1" spc="-1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5910" marR="295275" algn="ctr">
              <a:lnSpc>
                <a:spcPts val="1260"/>
              </a:lnSpc>
              <a:spcAft>
                <a:spcPts val="0"/>
              </a:spcAft>
            </a:pPr>
            <a:r>
              <a:rPr lang="ru-RU" sz="2000" b="1" i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(1914–1977)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6545" marR="295275" algn="ctr">
              <a:spcBef>
                <a:spcPts val="465"/>
              </a:spcBef>
              <a:spcAft>
                <a:spcPts val="0"/>
              </a:spcAft>
            </a:pPr>
            <a:r>
              <a:rPr lang="ru-RU" sz="2000" b="1" kern="0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Старшина</a:t>
            </a:r>
            <a:endParaRPr lang="ru-RU" sz="2000" b="1" kern="0" dirty="0">
              <a:solidFill>
                <a:schemeClr val="accent2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860032" y="4591288"/>
            <a:ext cx="3455060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5275" marR="295275" algn="ctr">
              <a:spcBef>
                <a:spcPts val="470"/>
              </a:spcBef>
              <a:spcAft>
                <a:spcPts val="0"/>
              </a:spcAft>
            </a:pPr>
            <a:r>
              <a:rPr lang="ru-RU" sz="2000" b="1" kern="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Чанышев  </a:t>
            </a:r>
          </a:p>
          <a:p>
            <a:pPr marL="295275" marR="295275" algn="ctr">
              <a:spcBef>
                <a:spcPts val="470"/>
              </a:spcBef>
              <a:spcAft>
                <a:spcPts val="0"/>
              </a:spcAft>
            </a:pPr>
            <a:r>
              <a:rPr lang="ru-RU" sz="2000" b="1" kern="0" spc="-3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Амир</a:t>
            </a:r>
          </a:p>
          <a:p>
            <a:pPr marL="295275" marR="295275" algn="ctr">
              <a:spcBef>
                <a:spcPts val="470"/>
              </a:spcBef>
              <a:spcAft>
                <a:spcPts val="0"/>
              </a:spcAft>
            </a:pPr>
            <a:r>
              <a:rPr lang="ru-RU" sz="2000" b="1" kern="0" spc="-3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Идрисович</a:t>
            </a:r>
          </a:p>
          <a:p>
            <a:pPr marL="295910" marR="295275" algn="ctr">
              <a:spcAft>
                <a:spcPts val="0"/>
              </a:spcAft>
            </a:pPr>
            <a:r>
              <a:rPr lang="ru-RU" sz="2000" b="1" i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(1909–1996)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Рядовой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0" name="Image 3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06158" y="1387602"/>
            <a:ext cx="2708316" cy="3168461"/>
          </a:xfrm>
          <a:prstGeom prst="rect">
            <a:avLst/>
          </a:prstGeom>
          <a:ln>
            <a:solidFill>
              <a:srgbClr val="800000"/>
            </a:solidFill>
          </a:ln>
        </p:spPr>
      </p:pic>
      <p:pic>
        <p:nvPicPr>
          <p:cNvPr id="12" name="Image 3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076056" y="1387602"/>
            <a:ext cx="2808312" cy="3168461"/>
          </a:xfrm>
          <a:prstGeom prst="rect">
            <a:avLst/>
          </a:prstGeom>
          <a:ln>
            <a:solidFill>
              <a:srgbClr val="800000"/>
            </a:solidFill>
          </a:ln>
        </p:spPr>
      </p:pic>
    </p:spTree>
    <p:extLst>
      <p:ext uri="{BB962C8B-B14F-4D97-AF65-F5344CB8AC3E}">
        <p14:creationId xmlns:p14="http://schemas.microsoft.com/office/powerpoint/2010/main" val="424831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Георг. лент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60" y="0"/>
            <a:ext cx="913184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60149" y="428726"/>
            <a:ext cx="8280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2560" marR="295275" algn="ctr">
              <a:spcBef>
                <a:spcPts val="345"/>
              </a:spcBef>
              <a:spcAft>
                <a:spcPts val="0"/>
              </a:spcAft>
            </a:pP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НАУЧНЫЕ</a:t>
            </a:r>
            <a:r>
              <a:rPr lang="ru-RU" sz="2000" b="1" kern="0" spc="-5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СОТРУДНИКИ</a:t>
            </a:r>
            <a:r>
              <a:rPr lang="ru-RU" sz="2000" b="1" kern="0" spc="-4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ИНСТИТУТА</a:t>
            </a:r>
            <a:r>
              <a:rPr lang="ru-RU" sz="2000" b="1" kern="0" spc="-25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2000" b="1" kern="0" spc="-4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spc="-1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ФРОНТОВИКИ</a:t>
            </a:r>
            <a:endParaRPr lang="ru-RU" sz="2000" b="1" kern="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857224" y="4643446"/>
            <a:ext cx="3744416" cy="1720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Юлдашев  </a:t>
            </a:r>
          </a:p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Ахнеф</a:t>
            </a:r>
          </a:p>
          <a:p>
            <a:pPr marL="295910" marR="295275" algn="ctr">
              <a:spcAft>
                <a:spcPts val="0"/>
              </a:spcAft>
            </a:pP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Ахметович</a:t>
            </a:r>
          </a:p>
          <a:p>
            <a:pPr marL="295910" marR="295275" algn="ctr">
              <a:lnSpc>
                <a:spcPts val="1260"/>
              </a:lnSpc>
              <a:spcAft>
                <a:spcPts val="0"/>
              </a:spcAft>
            </a:pPr>
            <a:endParaRPr lang="ru-RU" sz="2000" b="1" i="1" spc="-10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5910" marR="295275" algn="ctr">
              <a:lnSpc>
                <a:spcPts val="1260"/>
              </a:lnSpc>
              <a:spcAft>
                <a:spcPts val="0"/>
              </a:spcAft>
            </a:pPr>
            <a:r>
              <a:rPr lang="ru-RU" sz="2000" b="1" i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(1920–1988)</a:t>
            </a:r>
            <a:endParaRPr lang="ru-RU" sz="20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96545" marR="295275" algn="ctr">
              <a:spcBef>
                <a:spcPts val="465"/>
              </a:spcBef>
              <a:spcAft>
                <a:spcPts val="0"/>
              </a:spcAft>
            </a:pPr>
            <a:r>
              <a:rPr lang="ru-RU" sz="2000" b="1" kern="0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Рядовой</a:t>
            </a:r>
            <a:endParaRPr lang="ru-RU" sz="2000" b="1" kern="0" dirty="0">
              <a:solidFill>
                <a:schemeClr val="accent2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643438" y="4643446"/>
            <a:ext cx="3455060" cy="1759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95275" marR="295275" algn="ctr">
              <a:spcBef>
                <a:spcPts val="470"/>
              </a:spcBef>
              <a:spcAft>
                <a:spcPts val="0"/>
              </a:spcAft>
            </a:pPr>
            <a:r>
              <a:rPr lang="ru-RU" sz="2000" b="1" kern="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Юсупов </a:t>
            </a:r>
          </a:p>
          <a:p>
            <a:pPr marL="295275" marR="295275" algn="ctr">
              <a:spcBef>
                <a:spcPts val="470"/>
              </a:spcBef>
              <a:spcAft>
                <a:spcPts val="0"/>
              </a:spcAft>
            </a:pPr>
            <a:r>
              <a:rPr lang="ru-RU" sz="2000" b="1" kern="0" spc="-3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Гарун</a:t>
            </a:r>
          </a:p>
          <a:p>
            <a:pPr marL="295275" marR="295275" algn="ctr">
              <a:spcBef>
                <a:spcPts val="470"/>
              </a:spcBef>
              <a:spcAft>
                <a:spcPts val="0"/>
              </a:spcAft>
            </a:pPr>
            <a:r>
              <a:rPr lang="ru-RU" sz="2000" b="1" kern="0" spc="-3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Валеевич</a:t>
            </a:r>
          </a:p>
          <a:p>
            <a:pPr marL="295910" marR="295275" algn="ctr">
              <a:spcAft>
                <a:spcPts val="0"/>
              </a:spcAft>
            </a:pPr>
            <a:r>
              <a:rPr lang="ru-RU" sz="2000" b="1" i="1" spc="-10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(1914–1968)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Младший сержант</a:t>
            </a:r>
            <a:endParaRPr lang="ru-RU" sz="2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13" name="Image 3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28728" y="1500174"/>
            <a:ext cx="2627137" cy="3051098"/>
          </a:xfrm>
          <a:prstGeom prst="rect">
            <a:avLst/>
          </a:prstGeom>
          <a:ln>
            <a:solidFill>
              <a:srgbClr val="800000"/>
            </a:solidFill>
          </a:ln>
        </p:spPr>
      </p:pic>
      <p:pic>
        <p:nvPicPr>
          <p:cNvPr id="14" name="Image 3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43504" y="1500174"/>
            <a:ext cx="2491940" cy="3051098"/>
          </a:xfrm>
          <a:prstGeom prst="rect">
            <a:avLst/>
          </a:prstGeom>
          <a:ln>
            <a:solidFill>
              <a:srgbClr val="800000"/>
            </a:solidFill>
          </a:ln>
        </p:spPr>
      </p:pic>
    </p:spTree>
    <p:extLst>
      <p:ext uri="{BB962C8B-B14F-4D97-AF65-F5344CB8AC3E}">
        <p14:creationId xmlns:p14="http://schemas.microsoft.com/office/powerpoint/2010/main" val="424606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Георг. лент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60" y="0"/>
            <a:ext cx="913184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37620" y="428382"/>
            <a:ext cx="8280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2560" marR="295275" algn="ctr">
              <a:spcBef>
                <a:spcPts val="345"/>
              </a:spcBef>
              <a:spcAft>
                <a:spcPts val="0"/>
              </a:spcAft>
            </a:pPr>
            <a:r>
              <a:rPr lang="ru-RU" sz="20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БОЕВЫЕ НАГРАДЫ СОТРУДНИКОВ</a:t>
            </a:r>
            <a:r>
              <a:rPr lang="ru-RU" sz="2000" b="1" kern="0" spc="-4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ИНСТИТУТА</a:t>
            </a:r>
            <a:r>
              <a:rPr lang="ru-RU" sz="2000" b="1" kern="0" spc="-2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</a:t>
            </a:r>
            <a:r>
              <a:rPr lang="ru-RU" sz="2000" b="1" kern="0" spc="-45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b="1" kern="0" spc="-1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ФРОНТОВИКОВ</a:t>
            </a:r>
            <a:endParaRPr lang="ru-RU" sz="2000" b="1" kern="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" name="Group 36"/>
          <p:cNvGrpSpPr>
            <a:grpSpLocks/>
          </p:cNvGrpSpPr>
          <p:nvPr/>
        </p:nvGrpSpPr>
        <p:grpSpPr>
          <a:xfrm>
            <a:off x="614723" y="1163642"/>
            <a:ext cx="3818890" cy="5190011"/>
            <a:chOff x="0" y="0"/>
            <a:chExt cx="3818890" cy="5042535"/>
          </a:xfrm>
        </p:grpSpPr>
        <p:pic>
          <p:nvPicPr>
            <p:cNvPr id="7" name="Image 3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3818890" cy="5042535"/>
            </a:xfrm>
            <a:prstGeom prst="rect">
              <a:avLst/>
            </a:prstGeom>
            <a:ln>
              <a:solidFill>
                <a:srgbClr val="800000"/>
              </a:solidFill>
            </a:ln>
          </p:spPr>
        </p:pic>
        <p:sp>
          <p:nvSpPr>
            <p:cNvPr id="9" name="Graphic 38"/>
            <p:cNvSpPr/>
            <p:nvPr/>
          </p:nvSpPr>
          <p:spPr>
            <a:xfrm>
              <a:off x="550544" y="2176779"/>
              <a:ext cx="885825" cy="209550"/>
            </a:xfrm>
            <a:custGeom>
              <a:avLst/>
              <a:gdLst/>
              <a:ahLst/>
              <a:cxnLst/>
              <a:rect l="l" t="t" r="r" b="b"/>
              <a:pathLst>
                <a:path w="885825" h="209550">
                  <a:moveTo>
                    <a:pt x="885825" y="0"/>
                  </a:moveTo>
                  <a:lnTo>
                    <a:pt x="0" y="0"/>
                  </a:lnTo>
                  <a:lnTo>
                    <a:pt x="0" y="209550"/>
                  </a:lnTo>
                  <a:lnTo>
                    <a:pt x="885825" y="209550"/>
                  </a:lnTo>
                  <a:lnTo>
                    <a:pt x="885825" y="0"/>
                  </a:lnTo>
                  <a:close/>
                </a:path>
              </a:pathLst>
            </a:custGeom>
            <a:solidFill>
              <a:srgbClr val="FFFFFF"/>
            </a:solidFill>
            <a:ln>
              <a:solidFill>
                <a:srgbClr val="800000"/>
              </a:solidFill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  <p:sp>
          <p:nvSpPr>
            <p:cNvPr id="10" name="Graphic 39"/>
            <p:cNvSpPr/>
            <p:nvPr/>
          </p:nvSpPr>
          <p:spPr>
            <a:xfrm>
              <a:off x="550544" y="2176779"/>
              <a:ext cx="885825" cy="209550"/>
            </a:xfrm>
            <a:custGeom>
              <a:avLst/>
              <a:gdLst/>
              <a:ahLst/>
              <a:cxnLst/>
              <a:rect l="l" t="t" r="r" b="b"/>
              <a:pathLst>
                <a:path w="885825" h="209550">
                  <a:moveTo>
                    <a:pt x="0" y="209550"/>
                  </a:moveTo>
                  <a:lnTo>
                    <a:pt x="885825" y="209550"/>
                  </a:lnTo>
                  <a:lnTo>
                    <a:pt x="885825" y="0"/>
                  </a:lnTo>
                  <a:lnTo>
                    <a:pt x="0" y="0"/>
                  </a:lnTo>
                  <a:lnTo>
                    <a:pt x="0" y="209550"/>
                  </a:lnTo>
                  <a:close/>
                </a:path>
              </a:pathLst>
            </a:custGeom>
            <a:ln w="9525">
              <a:solidFill>
                <a:srgbClr val="800000"/>
              </a:solidFill>
              <a:prstDash val="solid"/>
            </a:ln>
          </p:spPr>
          <p:txBody>
            <a:bodyPr wrap="square" lIns="0" tIns="0" rIns="0" bIns="0" rtlCol="0">
              <a:prstTxWarp prst="textNoShape">
                <a:avLst/>
              </a:prstTxWarp>
              <a:noAutofit/>
            </a:bodyPr>
            <a:lstStyle/>
            <a:p>
              <a:endParaRPr lang="ru-RU"/>
            </a:p>
          </p:txBody>
        </p:sp>
      </p:grpSp>
      <p:pic>
        <p:nvPicPr>
          <p:cNvPr id="12" name="Image 4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716016" y="1137012"/>
            <a:ext cx="3877310" cy="5216641"/>
          </a:xfrm>
          <a:prstGeom prst="rect">
            <a:avLst/>
          </a:prstGeom>
          <a:ln>
            <a:solidFill>
              <a:srgbClr val="800000"/>
            </a:solidFill>
          </a:ln>
        </p:spPr>
      </p:pic>
      <p:pic>
        <p:nvPicPr>
          <p:cNvPr id="13" name="Image 4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921445" y="2610432"/>
            <a:ext cx="3024336" cy="3743221"/>
          </a:xfrm>
          <a:prstGeom prst="rect">
            <a:avLst/>
          </a:prstGeom>
          <a:ln>
            <a:solidFill>
              <a:srgbClr val="800000"/>
            </a:solidFill>
          </a:ln>
        </p:spPr>
      </p:pic>
    </p:spTree>
    <p:extLst>
      <p:ext uri="{BB962C8B-B14F-4D97-AF65-F5344CB8AC3E}">
        <p14:creationId xmlns:p14="http://schemas.microsoft.com/office/powerpoint/2010/main" val="1022040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Георг. лент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60" y="0"/>
            <a:ext cx="913184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37620" y="5480779"/>
            <a:ext cx="8280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2560" marR="295275" algn="ctr">
              <a:spcBef>
                <a:spcPts val="345"/>
              </a:spcBef>
              <a:spcAft>
                <a:spcPts val="0"/>
              </a:spcAft>
            </a:pPr>
            <a:r>
              <a:rPr lang="ru-RU" sz="4000" b="1" kern="0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СПАСИБО ЗА ВНИМАНИЕ!</a:t>
            </a:r>
            <a:endParaRPr lang="ru-RU" sz="4000" b="1" kern="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80" y="724727"/>
            <a:ext cx="7200800" cy="4106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14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10">
      <a:dk1>
        <a:srgbClr val="4382CF"/>
      </a:dk1>
      <a:lt1>
        <a:sysClr val="window" lastClr="FFFFFF"/>
      </a:lt1>
      <a:dk2>
        <a:srgbClr val="B7DDE8"/>
      </a:dk2>
      <a:lt2>
        <a:srgbClr val="EEECE1"/>
      </a:lt2>
      <a:accent1>
        <a:srgbClr val="4382CF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2867</TotalTime>
  <Words>1078</Words>
  <Application>Microsoft Office PowerPoint</Application>
  <PresentationFormat>Экран (4:3)</PresentationFormat>
  <Paragraphs>216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2" baseType="lpstr">
      <vt:lpstr>Arial</vt:lpstr>
      <vt:lpstr>Book Antiqua</vt:lpstr>
      <vt:lpstr>Calibri</vt:lpstr>
      <vt:lpstr>Lucida Sans</vt:lpstr>
      <vt:lpstr>Times New Roman</vt:lpstr>
      <vt:lpstr>Wingdings</vt:lpstr>
      <vt:lpstr>Wingdings 2</vt:lpstr>
      <vt:lpstr>Wingdings 3</vt:lpstr>
      <vt:lpstr>Апекс</vt:lpstr>
      <vt:lpstr>Презентация PowerPoint</vt:lpstr>
      <vt:lpstr>Презентация PowerPoint</vt:lpstr>
      <vt:lpstr>80-летию Победы  в Великой Отечественной войне 1941–1945 гг. посвящается</vt:lpstr>
      <vt:lpstr> 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OOO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386</cp:revision>
  <dcterms:created xsi:type="dcterms:W3CDTF">2015-04-16T07:08:37Z</dcterms:created>
  <dcterms:modified xsi:type="dcterms:W3CDTF">2025-05-05T09:22:27Z</dcterms:modified>
</cp:coreProperties>
</file>