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701" r:id="rId2"/>
    <p:sldId id="702" r:id="rId3"/>
    <p:sldId id="687" r:id="rId4"/>
    <p:sldId id="688" r:id="rId5"/>
    <p:sldId id="689" r:id="rId6"/>
    <p:sldId id="690" r:id="rId7"/>
    <p:sldId id="691" r:id="rId8"/>
    <p:sldId id="692" r:id="rId9"/>
    <p:sldId id="693" r:id="rId10"/>
    <p:sldId id="694" r:id="rId11"/>
    <p:sldId id="695" r:id="rId12"/>
    <p:sldId id="696" r:id="rId13"/>
    <p:sldId id="697" r:id="rId14"/>
    <p:sldId id="699" r:id="rId15"/>
    <p:sldId id="700" r:id="rId16"/>
    <p:sldId id="685" r:id="rId17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3091" autoAdjust="0"/>
  </p:normalViewPr>
  <p:slideViewPr>
    <p:cSldViewPr>
      <p:cViewPr varScale="1">
        <p:scale>
          <a:sx n="108" d="100"/>
          <a:sy n="108" d="100"/>
        </p:scale>
        <p:origin x="172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55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97364"/>
          </a:xfrm>
          <a:prstGeom prst="rect">
            <a:avLst/>
          </a:prstGeom>
        </p:spPr>
        <p:txBody>
          <a:bodyPr vert="horz" lIns="96013" tIns="48006" rIns="96013" bIns="48006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97364"/>
          </a:xfrm>
          <a:prstGeom prst="rect">
            <a:avLst/>
          </a:prstGeom>
        </p:spPr>
        <p:txBody>
          <a:bodyPr vert="horz" lIns="96013" tIns="48006" rIns="96013" bIns="48006" rtlCol="0"/>
          <a:lstStyle>
            <a:lvl1pPr algn="r">
              <a:defRPr sz="1300"/>
            </a:lvl1pPr>
          </a:lstStyle>
          <a:p>
            <a:fld id="{91A468AB-9222-4D6A-A152-216A7BCA2854}" type="datetimeFigureOut">
              <a:rPr lang="ru-RU" smtClean="0"/>
              <a:pPr/>
              <a:t>05.05.2025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6013" tIns="48006" rIns="96013" bIns="48006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6013" tIns="48006" rIns="96013" bIns="48006" rtlCol="0" anchor="b"/>
          <a:lstStyle>
            <a:lvl1pPr algn="r">
              <a:defRPr sz="1300"/>
            </a:lvl1pPr>
          </a:lstStyle>
          <a:p>
            <a:fld id="{41258F6E-1AC4-4430-8BA5-8FD7C30FD1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5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97364"/>
          </a:xfrm>
          <a:prstGeom prst="rect">
            <a:avLst/>
          </a:prstGeom>
        </p:spPr>
        <p:txBody>
          <a:bodyPr vert="horz" lIns="96013" tIns="48006" rIns="96013" bIns="48006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97364"/>
          </a:xfrm>
          <a:prstGeom prst="rect">
            <a:avLst/>
          </a:prstGeom>
        </p:spPr>
        <p:txBody>
          <a:bodyPr vert="horz" lIns="96013" tIns="48006" rIns="96013" bIns="48006" rtlCol="0"/>
          <a:lstStyle>
            <a:lvl1pPr algn="r">
              <a:defRPr sz="1300"/>
            </a:lvl1pPr>
          </a:lstStyle>
          <a:p>
            <a:fld id="{BBC1A4B0-8F06-480B-8D6A-F76D1795C734}" type="datetimeFigureOut">
              <a:rPr lang="ru-RU" smtClean="0"/>
              <a:pPr/>
              <a:t>05.05.2025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3638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013" tIns="48006" rIns="96013" bIns="4800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24956"/>
            <a:ext cx="5486399" cy="4476274"/>
          </a:xfrm>
          <a:prstGeom prst="rect">
            <a:avLst/>
          </a:prstGeom>
        </p:spPr>
        <p:txBody>
          <a:bodyPr vert="horz" lIns="96013" tIns="48006" rIns="96013" bIns="48006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6013" tIns="48006" rIns="96013" bIns="48006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6013" tIns="48006" rIns="96013" bIns="48006" rtlCol="0" anchor="b"/>
          <a:lstStyle>
            <a:lvl1pPr algn="r">
              <a:defRPr sz="1300"/>
            </a:lvl1pPr>
          </a:lstStyle>
          <a:p>
            <a:fld id="{291AECE8-0D5F-4047-8B6C-27B583FC21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318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AECE8-0D5F-4047-8B6C-27B583FC21D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700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AECE8-0D5F-4047-8B6C-27B583FC21D7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700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AECE8-0D5F-4047-8B6C-27B583FC21D7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807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AECE8-0D5F-4047-8B6C-27B583FC21D7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86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AECE8-0D5F-4047-8B6C-27B583FC21D7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3116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AECE8-0D5F-4047-8B6C-27B583FC21D7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65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AECE8-0D5F-4047-8B6C-27B583FC21D7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4229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AECE8-0D5F-4047-8B6C-27B583FC21D7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6548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AECE8-0D5F-4047-8B6C-27B583FC21D7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989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AECE8-0D5F-4047-8B6C-27B583FC21D7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4298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AECE8-0D5F-4047-8B6C-27B583FC21D7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7601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AECE8-0D5F-4047-8B6C-27B583FC21D7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1417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AECE8-0D5F-4047-8B6C-27B583FC21D7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9786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AECE8-0D5F-4047-8B6C-27B583FC21D7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9713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AECE8-0D5F-4047-8B6C-27B583FC21D7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258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9DF6-9580-4877-BA08-68CF813278B3}" type="datetimeFigureOut">
              <a:rPr lang="ru-RU" smtClean="0"/>
              <a:pPr/>
              <a:t>05.05.2025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64A4-AAF9-4826-9D51-42F178D40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9DF6-9580-4877-BA08-68CF813278B3}" type="datetimeFigureOut">
              <a:rPr lang="ru-RU" smtClean="0"/>
              <a:pPr/>
              <a:t>05.05.2025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64A4-AAF9-4826-9D51-42F178D40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9DF6-9580-4877-BA08-68CF813278B3}" type="datetimeFigureOut">
              <a:rPr lang="ru-RU" smtClean="0"/>
              <a:pPr/>
              <a:t>05.05.2025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64A4-AAF9-4826-9D51-42F178D40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9DF6-9580-4877-BA08-68CF813278B3}" type="datetimeFigureOut">
              <a:rPr lang="ru-RU" smtClean="0"/>
              <a:pPr/>
              <a:t>05.05.2025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64A4-AAF9-4826-9D51-42F178D40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9DF6-9580-4877-BA08-68CF813278B3}" type="datetimeFigureOut">
              <a:rPr lang="ru-RU" smtClean="0"/>
              <a:pPr/>
              <a:t>05.05.2025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64A4-AAF9-4826-9D51-42F178D40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9DF6-9580-4877-BA08-68CF813278B3}" type="datetimeFigureOut">
              <a:rPr lang="ru-RU" smtClean="0"/>
              <a:pPr/>
              <a:t>05.05.2025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64A4-AAF9-4826-9D51-42F178D40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9DF6-9580-4877-BA08-68CF813278B3}" type="datetimeFigureOut">
              <a:rPr lang="ru-RU" smtClean="0"/>
              <a:pPr/>
              <a:t>05.05.2025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64A4-AAF9-4826-9D51-42F178D40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9DF6-9580-4877-BA08-68CF813278B3}" type="datetimeFigureOut">
              <a:rPr lang="ru-RU" smtClean="0"/>
              <a:pPr/>
              <a:t>05.05.2025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64A4-AAF9-4826-9D51-42F178D40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9DF6-9580-4877-BA08-68CF813278B3}" type="datetimeFigureOut">
              <a:rPr lang="ru-RU" smtClean="0"/>
              <a:pPr/>
              <a:t>05.05.2025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64A4-AAF9-4826-9D51-42F178D40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9DF6-9580-4877-BA08-68CF813278B3}" type="datetimeFigureOut">
              <a:rPr lang="ru-RU" smtClean="0"/>
              <a:pPr/>
              <a:t>05.05.2025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64A4-AAF9-4826-9D51-42F178D40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9DF6-9580-4877-BA08-68CF813278B3}" type="datetimeFigureOut">
              <a:rPr lang="ru-RU" smtClean="0"/>
              <a:pPr/>
              <a:t>05.05.2025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D64A4-AAF9-4826-9D51-42F178D40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D9DF6-9580-4877-BA08-68CF813278B3}" type="datetimeFigureOut">
              <a:rPr lang="ru-RU" smtClean="0"/>
              <a:pPr/>
              <a:t>05.05.2025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D64A4-AAF9-4826-9D51-42F178D40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NUL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microsoft.com/office/2007/relationships/hdphoto" Target="NUL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microsoft.com/office/2007/relationships/hdphoto" Target="NUL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microsoft.com/office/2007/relationships/hdphoto" Target="NUL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microsoft.com/office/2007/relationships/hdphoto" Target="NUL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microsoft.com/office/2007/relationships/hdphoto" Target="NUL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14282" y="1285860"/>
            <a:ext cx="8715436" cy="4000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4000" b="1" i="0" u="none" strike="noStrike" kern="120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26" name="Picture 2" descr="C:\Users\Пользователь\Desktop\80-летие Победы\IMG-20250430-WA006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1357298"/>
            <a:ext cx="3786214" cy="5026894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</p:pic>
      <p:sp>
        <p:nvSpPr>
          <p:cNvPr id="15" name="Прямоугольник 14"/>
          <p:cNvSpPr/>
          <p:nvPr/>
        </p:nvSpPr>
        <p:spPr>
          <a:xfrm>
            <a:off x="5000628" y="214290"/>
            <a:ext cx="38915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80-летию Великой Победы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C:\Users\Пользователь\Desktop\80-летие Победы\IMG-20250430-WA006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71800" y="1340768"/>
            <a:ext cx="3786214" cy="5026894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</p:pic>
    </p:spTree>
  </p:cSld>
  <p:clrMapOvr>
    <a:masterClrMapping/>
  </p:clrMapOvr>
  <p:transition advTm="5235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14282" y="1285860"/>
            <a:ext cx="8715436" cy="4000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4000" b="1" i="0" u="none" strike="noStrike" kern="120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-468560" y="-2015211"/>
            <a:ext cx="9397807" cy="8612563"/>
            <a:chOff x="1392" y="1784"/>
            <a:chExt cx="3496" cy="909"/>
          </a:xfrm>
          <a:solidFill>
            <a:schemeClr val="bg1"/>
          </a:solidFill>
        </p:grpSpPr>
        <p:sp>
          <p:nvSpPr>
            <p:cNvPr id="10" name="AutoShape 12"/>
            <p:cNvSpPr>
              <a:spLocks noChangeArrowheads="1"/>
            </p:cNvSpPr>
            <p:nvPr/>
          </p:nvSpPr>
          <p:spPr bwMode="gray">
            <a:xfrm>
              <a:off x="1646" y="2115"/>
              <a:ext cx="3242" cy="578"/>
            </a:xfrm>
            <a:prstGeom prst="roundRect">
              <a:avLst>
                <a:gd name="adj" fmla="val 16667"/>
              </a:avLst>
            </a:prstGeom>
            <a:grpFill/>
            <a:ln w="38100">
              <a:solidFill>
                <a:schemeClr val="accent2">
                  <a:lumMod val="50000"/>
                </a:schemeClr>
              </a:solidFill>
            </a:ln>
            <a:effectLst/>
            <a:scene3d>
              <a:camera prst="legacyPerspectiveBottom"/>
              <a:lightRig rig="legacyNormal3" dir="r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  <a:contourClr>
                <a:schemeClr val="accent1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80808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endPara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endPara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endPara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endPara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endParaRPr lang="ru-RU" sz="3200" dirty="0"/>
            </a:p>
          </p:txBody>
        </p:sp>
        <p:sp>
          <p:nvSpPr>
            <p:cNvPr id="11" name="Line 13"/>
            <p:cNvSpPr>
              <a:spLocks noChangeShapeType="1"/>
            </p:cNvSpPr>
            <p:nvPr/>
          </p:nvSpPr>
          <p:spPr bwMode="gray">
            <a:xfrm>
              <a:off x="1418" y="2361"/>
              <a:ext cx="2950" cy="0"/>
            </a:xfrm>
            <a:prstGeom prst="line">
              <a:avLst/>
            </a:prstGeom>
            <a:grpFill/>
            <a:ln w="3175">
              <a:solidFill>
                <a:srgbClr val="FFFFFF">
                  <a:alpha val="14999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Line 14"/>
            <p:cNvSpPr>
              <a:spLocks noChangeShapeType="1"/>
            </p:cNvSpPr>
            <p:nvPr/>
          </p:nvSpPr>
          <p:spPr bwMode="gray">
            <a:xfrm>
              <a:off x="1392" y="1784"/>
              <a:ext cx="2950" cy="0"/>
            </a:xfrm>
            <a:prstGeom prst="line">
              <a:avLst/>
            </a:prstGeom>
            <a:grpFill/>
            <a:ln w="3175">
              <a:solidFill>
                <a:srgbClr val="FFFFFF">
                  <a:alpha val="14999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1187624" y="1475637"/>
            <a:ext cx="71438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Орден Знак Почета Институт истории, языка и литературы</a:t>
            </a:r>
          </a:p>
          <a:p>
            <a:pPr algn="ctr"/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Уфимского федерального исследовательского центра РАН</a:t>
            </a:r>
          </a:p>
          <a:p>
            <a:pPr algn="ctr"/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БАШКОРТОСТАН </a:t>
            </a:r>
          </a:p>
          <a:p>
            <a:pPr algn="ctr"/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XX</a:t>
            </a: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XXI </a:t>
            </a: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СТОЛЕТИЯХ</a:t>
            </a:r>
          </a:p>
          <a:p>
            <a:pPr algn="ctr"/>
            <a:endParaRPr lang="ru-RU" sz="1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ИСТОРИЧЕСКИЕ ПОРТРЕТЫ</a:t>
            </a:r>
          </a:p>
          <a:p>
            <a:pPr algn="ctr"/>
            <a:endParaRPr lang="ru-RU" sz="1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Выпуск </a:t>
            </a:r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IX</a:t>
            </a:r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187624" y="5021939"/>
            <a:ext cx="7143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Ответственный редактор - доктор исторических наук </a:t>
            </a:r>
          </a:p>
          <a:p>
            <a:pPr algn="ctr"/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Р.Н. Сулейманова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5235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14282" y="1285860"/>
            <a:ext cx="8715436" cy="4000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4000" b="1" i="0" u="none" strike="noStrike" kern="120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9" name="Group 11"/>
          <p:cNvGrpSpPr>
            <a:grpSpLocks/>
          </p:cNvGrpSpPr>
          <p:nvPr/>
        </p:nvGrpSpPr>
        <p:grpSpPr bwMode="auto">
          <a:xfrm>
            <a:off x="-428660" y="-1928850"/>
            <a:ext cx="9397807" cy="8612563"/>
            <a:chOff x="1392" y="1784"/>
            <a:chExt cx="3496" cy="909"/>
          </a:xfrm>
          <a:solidFill>
            <a:schemeClr val="bg1"/>
          </a:solidFill>
        </p:grpSpPr>
        <p:sp>
          <p:nvSpPr>
            <p:cNvPr id="10" name="AutoShape 12"/>
            <p:cNvSpPr>
              <a:spLocks noChangeArrowheads="1"/>
            </p:cNvSpPr>
            <p:nvPr/>
          </p:nvSpPr>
          <p:spPr bwMode="gray">
            <a:xfrm>
              <a:off x="1646" y="2115"/>
              <a:ext cx="3242" cy="578"/>
            </a:xfrm>
            <a:prstGeom prst="roundRect">
              <a:avLst>
                <a:gd name="adj" fmla="val 16667"/>
              </a:avLst>
            </a:prstGeom>
            <a:grpFill/>
            <a:ln w="38100">
              <a:solidFill>
                <a:schemeClr val="accent2">
                  <a:lumMod val="50000"/>
                </a:schemeClr>
              </a:solidFill>
            </a:ln>
            <a:effectLst/>
            <a:scene3d>
              <a:camera prst="legacyPerspectiveBottom"/>
              <a:lightRig rig="legacyNormal3" dir="r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  <a:contourClr>
                <a:schemeClr val="accent1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80808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endPara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endPara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endPara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endPara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endParaRPr lang="ru-RU" sz="3200" dirty="0"/>
            </a:p>
          </p:txBody>
        </p:sp>
        <p:sp>
          <p:nvSpPr>
            <p:cNvPr id="11" name="Line 13"/>
            <p:cNvSpPr>
              <a:spLocks noChangeShapeType="1"/>
            </p:cNvSpPr>
            <p:nvPr/>
          </p:nvSpPr>
          <p:spPr bwMode="gray">
            <a:xfrm>
              <a:off x="1418" y="2361"/>
              <a:ext cx="2950" cy="0"/>
            </a:xfrm>
            <a:prstGeom prst="line">
              <a:avLst/>
            </a:prstGeom>
            <a:grpFill/>
            <a:ln w="3175">
              <a:solidFill>
                <a:srgbClr val="FFFFFF">
                  <a:alpha val="14999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Line 14"/>
            <p:cNvSpPr>
              <a:spLocks noChangeShapeType="1"/>
            </p:cNvSpPr>
            <p:nvPr/>
          </p:nvSpPr>
          <p:spPr bwMode="gray">
            <a:xfrm>
              <a:off x="1392" y="1784"/>
              <a:ext cx="2950" cy="0"/>
            </a:xfrm>
            <a:prstGeom prst="line">
              <a:avLst/>
            </a:prstGeom>
            <a:grpFill/>
            <a:ln w="3175">
              <a:solidFill>
                <a:srgbClr val="FFFFFF">
                  <a:alpha val="14999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1187624" y="1475637"/>
            <a:ext cx="71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187624" y="4624031"/>
            <a:ext cx="71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71472" y="1643050"/>
            <a:ext cx="7929618" cy="4552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 преддверии знаменательного события в общественно-политической жизни России – 80-летия Победы в Великой Отечественной войны 1941–1945 годов подготовлен очередной девятый выпуск сборника научных статей «Башкортостан в ХХ – XXI столетиях. Исторические портреты», авторами которого являются научные сотрудники отдела новейшей истории Башкортостана и других отделов Института истории, языка и литературы Уфимского федерального исследовательского центра Российской академии наук. Он посвящен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башкортостанцам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которые на фронте и в тылу, ратными и трудовыми подвигами приближали победное завершение войны.</a:t>
            </a:r>
            <a:endParaRPr lang="ru-RU" b="1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 настоящий сборник включены статьи о замечательных гражданах Башкирии, жизнь и деятельность которых пришлись на самый сложный период в жизни советской страны и ее народов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– Великой Отечественной войны 1941–1945 годов. 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19087590"/>
      </p:ext>
    </p:extLst>
  </p:cSld>
  <p:clrMapOvr>
    <a:masterClrMapping/>
  </p:clrMapOvr>
  <p:transition advTm="5235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14282" y="1285860"/>
            <a:ext cx="8715436" cy="4000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4000" b="1" i="0" u="none" strike="noStrike" kern="120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9" name="Group 11"/>
          <p:cNvGrpSpPr>
            <a:grpSpLocks/>
          </p:cNvGrpSpPr>
          <p:nvPr/>
        </p:nvGrpSpPr>
        <p:grpSpPr bwMode="auto">
          <a:xfrm>
            <a:off x="-611332" y="-2114604"/>
            <a:ext cx="9542967" cy="8612563"/>
            <a:chOff x="1392" y="1784"/>
            <a:chExt cx="3550" cy="909"/>
          </a:xfrm>
          <a:solidFill>
            <a:schemeClr val="bg1"/>
          </a:solidFill>
        </p:grpSpPr>
        <p:sp>
          <p:nvSpPr>
            <p:cNvPr id="10" name="AutoShape 12"/>
            <p:cNvSpPr>
              <a:spLocks noChangeArrowheads="1"/>
            </p:cNvSpPr>
            <p:nvPr/>
          </p:nvSpPr>
          <p:spPr bwMode="gray">
            <a:xfrm>
              <a:off x="1699" y="2135"/>
              <a:ext cx="3243" cy="558"/>
            </a:xfrm>
            <a:prstGeom prst="roundRect">
              <a:avLst>
                <a:gd name="adj" fmla="val 16667"/>
              </a:avLst>
            </a:prstGeom>
            <a:grpFill/>
            <a:ln w="38100">
              <a:solidFill>
                <a:schemeClr val="accent2">
                  <a:lumMod val="50000"/>
                </a:schemeClr>
              </a:solidFill>
            </a:ln>
            <a:effectLst/>
            <a:scene3d>
              <a:camera prst="legacyPerspectiveBottom"/>
              <a:lightRig rig="legacyNormal3" dir="r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  <a:contourClr>
                <a:schemeClr val="accent1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80808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endPara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endPara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endPara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endPara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endParaRPr lang="ru-RU" sz="3200" dirty="0"/>
            </a:p>
          </p:txBody>
        </p:sp>
        <p:sp>
          <p:nvSpPr>
            <p:cNvPr id="11" name="Line 13"/>
            <p:cNvSpPr>
              <a:spLocks noChangeShapeType="1"/>
            </p:cNvSpPr>
            <p:nvPr/>
          </p:nvSpPr>
          <p:spPr bwMode="gray">
            <a:xfrm>
              <a:off x="1418" y="2361"/>
              <a:ext cx="2950" cy="0"/>
            </a:xfrm>
            <a:prstGeom prst="line">
              <a:avLst/>
            </a:prstGeom>
            <a:grpFill/>
            <a:ln w="3175">
              <a:solidFill>
                <a:srgbClr val="FFFFFF">
                  <a:alpha val="14999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Line 14"/>
            <p:cNvSpPr>
              <a:spLocks noChangeShapeType="1"/>
            </p:cNvSpPr>
            <p:nvPr/>
          </p:nvSpPr>
          <p:spPr bwMode="gray">
            <a:xfrm>
              <a:off x="1392" y="1784"/>
              <a:ext cx="2950" cy="0"/>
            </a:xfrm>
            <a:prstGeom prst="line">
              <a:avLst/>
            </a:prstGeom>
            <a:grpFill/>
            <a:ln w="3175">
              <a:solidFill>
                <a:srgbClr val="FFFFFF">
                  <a:alpha val="14999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1187624" y="1475637"/>
            <a:ext cx="71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187624" y="4624031"/>
            <a:ext cx="71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28596" y="1357298"/>
            <a:ext cx="8358246" cy="487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При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их подготовке авторами был использован большой круг различных источников, в частности, документальные материалы, выявленные в федеральных (ЦАМО РФ) и региональных (НА РБ) архивах, значительная часть которых впервые вводится в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научный оборот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Они также привлекли материалы из семейных архивов, мемуары, опубликованные сами героями статей. Авторы при написании статей опирались на уникальные материалы, собранные во время фольклорных экспедиций. Использовались ценные материалы, хранившиеся в районных музеях республики. Безусловно, они выявляли необходимые сведения и факты из опубликованных источников, как сборники документов и материалов, а также периодические издания (газеты), фотоматериалы и пр. Опираясь на документальные материалы и источники, авторы в своих статьях показывают героизм, мужество и бесстрашие уроженцев автономной республики, вставших на защиту Родины от ненавистного врага на фронтах, в партизанских соединениях и движении Сопротивления. </a:t>
            </a:r>
            <a:endParaRPr lang="ru-RU" b="1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677696"/>
      </p:ext>
    </p:extLst>
  </p:cSld>
  <p:clrMapOvr>
    <a:masterClrMapping/>
  </p:clrMapOvr>
  <p:transition advTm="5235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14282" y="1285860"/>
            <a:ext cx="8715436" cy="4000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4000" b="1" i="0" u="none" strike="noStrike" kern="120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9" name="Group 11"/>
          <p:cNvGrpSpPr>
            <a:grpSpLocks/>
          </p:cNvGrpSpPr>
          <p:nvPr/>
        </p:nvGrpSpPr>
        <p:grpSpPr bwMode="auto">
          <a:xfrm>
            <a:off x="-613249" y="-2115616"/>
            <a:ext cx="9542967" cy="8783109"/>
            <a:chOff x="1392" y="1784"/>
            <a:chExt cx="3550" cy="927"/>
          </a:xfrm>
          <a:solidFill>
            <a:schemeClr val="bg1"/>
          </a:solidFill>
        </p:grpSpPr>
        <p:sp>
          <p:nvSpPr>
            <p:cNvPr id="10" name="AutoShape 12"/>
            <p:cNvSpPr>
              <a:spLocks noChangeArrowheads="1"/>
            </p:cNvSpPr>
            <p:nvPr/>
          </p:nvSpPr>
          <p:spPr bwMode="gray">
            <a:xfrm>
              <a:off x="1700" y="2132"/>
              <a:ext cx="3242" cy="579"/>
            </a:xfrm>
            <a:prstGeom prst="roundRect">
              <a:avLst>
                <a:gd name="adj" fmla="val 16667"/>
              </a:avLst>
            </a:prstGeom>
            <a:grpFill/>
            <a:ln w="38100">
              <a:solidFill>
                <a:schemeClr val="accent2">
                  <a:lumMod val="50000"/>
                </a:schemeClr>
              </a:solidFill>
            </a:ln>
            <a:effectLst/>
            <a:scene3d>
              <a:camera prst="legacyPerspectiveBottom"/>
              <a:lightRig rig="legacyNormal3" dir="r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  <a:contourClr>
                <a:schemeClr val="accent1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80808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endPara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endPara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endPara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endPara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endParaRPr lang="ru-RU" sz="3200" dirty="0"/>
            </a:p>
          </p:txBody>
        </p:sp>
        <p:sp>
          <p:nvSpPr>
            <p:cNvPr id="11" name="Line 13"/>
            <p:cNvSpPr>
              <a:spLocks noChangeShapeType="1"/>
            </p:cNvSpPr>
            <p:nvPr/>
          </p:nvSpPr>
          <p:spPr bwMode="gray">
            <a:xfrm>
              <a:off x="1418" y="2361"/>
              <a:ext cx="2950" cy="0"/>
            </a:xfrm>
            <a:prstGeom prst="line">
              <a:avLst/>
            </a:prstGeom>
            <a:grpFill/>
            <a:ln w="3175">
              <a:solidFill>
                <a:srgbClr val="FFFFFF">
                  <a:alpha val="14999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Line 14"/>
            <p:cNvSpPr>
              <a:spLocks noChangeShapeType="1"/>
            </p:cNvSpPr>
            <p:nvPr/>
          </p:nvSpPr>
          <p:spPr bwMode="gray">
            <a:xfrm>
              <a:off x="1392" y="1784"/>
              <a:ext cx="2950" cy="0"/>
            </a:xfrm>
            <a:prstGeom prst="line">
              <a:avLst/>
            </a:prstGeom>
            <a:grpFill/>
            <a:ln w="3175">
              <a:solidFill>
                <a:srgbClr val="FFFFFF">
                  <a:alpha val="14999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1187624" y="1475637"/>
            <a:ext cx="71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187624" y="4624031"/>
            <a:ext cx="71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1475637"/>
            <a:ext cx="8352928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Они показывают самоотверженность и бескорыстие жителей республики в тылу, которые в меру собственных сил и возможностей, несмотря на неимоверные трудности и тяжелейшие испытания, приближали день Победы. </a:t>
            </a:r>
            <a:endParaRPr lang="ru-RU" sz="2000" b="1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Полагаем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подготовленный выпуск сборника ввиду настоящей тематики статей и их значимости в нынешний памятный год, как и ранее вышедшие выпуски сборника, также будет иметь важное научное и общественно-политическое значение. Надеемся, что книга вызовет интерес у научных работников, преподавателей, аспирантов, у всех, кто занимается изучением «Истории Великой Отечественной войны», кому интересна новейшая история России и Башкортостана. 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</a:t>
            </a:r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Ответственный 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редактор 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r">
              <a:lnSpc>
                <a:spcPct val="115000"/>
              </a:lnSpc>
              <a:spcAft>
                <a:spcPts val="0"/>
              </a:spcAft>
            </a:pP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Р.Н. Сулейманова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18072"/>
      </p:ext>
    </p:extLst>
  </p:cSld>
  <p:clrMapOvr>
    <a:masterClrMapping/>
  </p:clrMapOvr>
  <p:transition advTm="5235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14282" y="1285860"/>
            <a:ext cx="8715436" cy="4000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4000" b="1" i="0" u="none" strike="noStrike" kern="120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9" name="Group 11"/>
          <p:cNvGrpSpPr>
            <a:grpSpLocks/>
          </p:cNvGrpSpPr>
          <p:nvPr/>
        </p:nvGrpSpPr>
        <p:grpSpPr bwMode="auto">
          <a:xfrm>
            <a:off x="589330" y="-2115615"/>
            <a:ext cx="6797384" cy="5466941"/>
            <a:chOff x="1392" y="1784"/>
            <a:chExt cx="2976" cy="577"/>
          </a:xfrm>
          <a:solidFill>
            <a:schemeClr val="bg1"/>
          </a:solidFill>
        </p:grpSpPr>
        <p:sp>
          <p:nvSpPr>
            <p:cNvPr id="11" name="Line 13"/>
            <p:cNvSpPr>
              <a:spLocks noChangeShapeType="1"/>
            </p:cNvSpPr>
            <p:nvPr/>
          </p:nvSpPr>
          <p:spPr bwMode="gray">
            <a:xfrm>
              <a:off x="1418" y="2361"/>
              <a:ext cx="2950" cy="0"/>
            </a:xfrm>
            <a:prstGeom prst="line">
              <a:avLst/>
            </a:prstGeom>
            <a:grpFill/>
            <a:ln w="3175">
              <a:solidFill>
                <a:srgbClr val="FFFFFF">
                  <a:alpha val="14999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Line 14"/>
            <p:cNvSpPr>
              <a:spLocks noChangeShapeType="1"/>
            </p:cNvSpPr>
            <p:nvPr/>
          </p:nvSpPr>
          <p:spPr bwMode="gray">
            <a:xfrm>
              <a:off x="1392" y="1784"/>
              <a:ext cx="2950" cy="0"/>
            </a:xfrm>
            <a:prstGeom prst="line">
              <a:avLst/>
            </a:prstGeom>
            <a:grpFill/>
            <a:ln w="3175">
              <a:solidFill>
                <a:srgbClr val="FFFFFF">
                  <a:alpha val="14999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1187624" y="1475637"/>
            <a:ext cx="71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187624" y="4624031"/>
            <a:ext cx="71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 descr="C:\Users\User\Desktop\Фото для сб Портреты-9 чб\Сагадеева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6000" contras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049"/>
          <a:stretch/>
        </p:blipFill>
        <p:spPr bwMode="auto">
          <a:xfrm>
            <a:off x="1567518" y="2259466"/>
            <a:ext cx="2945812" cy="340061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Рисунок 15" descr="C:\Users\User\Desktop\Фото для сб Портреты-9 чб\Рахимова.jpg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7000" contras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737" r="12557"/>
          <a:stretch/>
        </p:blipFill>
        <p:spPr bwMode="auto">
          <a:xfrm>
            <a:off x="4873706" y="2333280"/>
            <a:ext cx="2880320" cy="3400616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47664" y="5881186"/>
            <a:ext cx="3016523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Сюмбика</a:t>
            </a:r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Тимершаеховна</a:t>
            </a:r>
            <a:endParaRPr lang="ru-RU" b="1" i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i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Сагадеева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945405" y="5881186"/>
            <a:ext cx="288032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Бибинур</a:t>
            </a:r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Рахимовна</a:t>
            </a:r>
            <a:endParaRPr lang="ru-RU" b="1" i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Рахимова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67518" y="1086350"/>
            <a:ext cx="6258207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 СУДЬБЫ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Абдрафикова Г.Х.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868832"/>
      </p:ext>
    </p:extLst>
  </p:cSld>
  <p:clrMapOvr>
    <a:masterClrMapping/>
  </p:clrMapOvr>
  <p:transition advTm="5235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14282" y="1285860"/>
            <a:ext cx="8715436" cy="4000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4000" b="1" i="0" u="none" strike="noStrike" kern="120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9" name="Group 11"/>
          <p:cNvGrpSpPr>
            <a:grpSpLocks/>
          </p:cNvGrpSpPr>
          <p:nvPr/>
        </p:nvGrpSpPr>
        <p:grpSpPr bwMode="auto">
          <a:xfrm>
            <a:off x="589330" y="-2115615"/>
            <a:ext cx="6797384" cy="5466941"/>
            <a:chOff x="1392" y="1784"/>
            <a:chExt cx="2976" cy="577"/>
          </a:xfrm>
          <a:solidFill>
            <a:schemeClr val="bg1"/>
          </a:solidFill>
        </p:grpSpPr>
        <p:sp>
          <p:nvSpPr>
            <p:cNvPr id="11" name="Line 13"/>
            <p:cNvSpPr>
              <a:spLocks noChangeShapeType="1"/>
            </p:cNvSpPr>
            <p:nvPr/>
          </p:nvSpPr>
          <p:spPr bwMode="gray">
            <a:xfrm>
              <a:off x="1418" y="2361"/>
              <a:ext cx="2950" cy="0"/>
            </a:xfrm>
            <a:prstGeom prst="line">
              <a:avLst/>
            </a:prstGeom>
            <a:grpFill/>
            <a:ln w="3175">
              <a:solidFill>
                <a:srgbClr val="FFFFFF">
                  <a:alpha val="14999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Line 14"/>
            <p:cNvSpPr>
              <a:spLocks noChangeShapeType="1"/>
            </p:cNvSpPr>
            <p:nvPr/>
          </p:nvSpPr>
          <p:spPr bwMode="gray">
            <a:xfrm>
              <a:off x="1392" y="1784"/>
              <a:ext cx="2950" cy="0"/>
            </a:xfrm>
            <a:prstGeom prst="line">
              <a:avLst/>
            </a:prstGeom>
            <a:grpFill/>
            <a:ln w="3175">
              <a:solidFill>
                <a:srgbClr val="FFFFFF">
                  <a:alpha val="14999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1187624" y="1475637"/>
            <a:ext cx="71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86679" y="6089543"/>
            <a:ext cx="3016523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Баки </a:t>
            </a:r>
            <a:r>
              <a:rPr lang="ru-RU" b="1" i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Гатауллович</a:t>
            </a:r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Назиров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08387" y="6115016"/>
            <a:ext cx="288032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Иван Андреевич </a:t>
            </a: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Сайгин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0522" y="1114064"/>
            <a:ext cx="4069686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ГЕРОЙ ЗА КОЛЮЧЕЙ ПРОВОЛОКОЙ</a:t>
            </a:r>
          </a:p>
          <a:p>
            <a:pPr algn="ctr"/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Бускунбаева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Л.А.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 descr="C:\Users\User\Desktop\Фото для сб Портреты-9 чб\Сайгин И.А.t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383" y="2583379"/>
            <a:ext cx="2880319" cy="3410021"/>
          </a:xfrm>
          <a:prstGeom prst="rect">
            <a:avLst/>
          </a:prstGeom>
          <a:noFill/>
          <a:ln w="3175">
            <a:solidFill>
              <a:srgbClr val="C00000"/>
            </a:solidFill>
          </a:ln>
        </p:spPr>
      </p:pic>
      <p:pic>
        <p:nvPicPr>
          <p:cNvPr id="19" name="Рисунок 18" descr="C:\Users\User\Desktop\Фото для сб Портреты-9 чб\Назиров.jp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79" y="2445583"/>
            <a:ext cx="3059188" cy="3547817"/>
          </a:xfrm>
          <a:prstGeom prst="rect">
            <a:avLst/>
          </a:prstGeom>
          <a:noFill/>
          <a:ln w="12700">
            <a:solidFill>
              <a:srgbClr val="C00000"/>
            </a:solidFill>
          </a:ln>
          <a:effectLst>
            <a:softEdge rad="63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4545134" y="1140453"/>
            <a:ext cx="4318021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УНИКАЛЬНЫЙ СПЕЦИАЛИСТ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Гиниатуллина Л.М.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801026"/>
      </p:ext>
    </p:extLst>
  </p:cSld>
  <p:clrMapOvr>
    <a:masterClrMapping/>
  </p:clrMapOvr>
  <p:transition advTm="5235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14282" y="1285860"/>
            <a:ext cx="8715436" cy="4000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4000" b="1" i="0" u="none" strike="noStrike" kern="120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9" name="Group 11"/>
          <p:cNvGrpSpPr>
            <a:grpSpLocks/>
          </p:cNvGrpSpPr>
          <p:nvPr/>
        </p:nvGrpSpPr>
        <p:grpSpPr bwMode="auto">
          <a:xfrm>
            <a:off x="589330" y="-2115615"/>
            <a:ext cx="6797384" cy="5466941"/>
            <a:chOff x="1392" y="1784"/>
            <a:chExt cx="2976" cy="577"/>
          </a:xfrm>
          <a:solidFill>
            <a:schemeClr val="bg1"/>
          </a:solidFill>
        </p:grpSpPr>
        <p:sp>
          <p:nvSpPr>
            <p:cNvPr id="11" name="Line 13"/>
            <p:cNvSpPr>
              <a:spLocks noChangeShapeType="1"/>
            </p:cNvSpPr>
            <p:nvPr/>
          </p:nvSpPr>
          <p:spPr bwMode="gray">
            <a:xfrm>
              <a:off x="1418" y="2361"/>
              <a:ext cx="2950" cy="0"/>
            </a:xfrm>
            <a:prstGeom prst="line">
              <a:avLst/>
            </a:prstGeom>
            <a:grpFill/>
            <a:ln w="3175">
              <a:solidFill>
                <a:srgbClr val="FFFFFF">
                  <a:alpha val="14999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Line 14"/>
            <p:cNvSpPr>
              <a:spLocks noChangeShapeType="1"/>
            </p:cNvSpPr>
            <p:nvPr/>
          </p:nvSpPr>
          <p:spPr bwMode="gray">
            <a:xfrm>
              <a:off x="1392" y="1784"/>
              <a:ext cx="2950" cy="0"/>
            </a:xfrm>
            <a:prstGeom prst="line">
              <a:avLst/>
            </a:prstGeom>
            <a:grpFill/>
            <a:ln w="3175">
              <a:solidFill>
                <a:srgbClr val="FFFFFF">
                  <a:alpha val="14999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1187624" y="1475637"/>
            <a:ext cx="71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6089543"/>
            <a:ext cx="2952328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Мугин Каримович </a:t>
            </a: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Нагаев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451104" y="6103060"/>
            <a:ext cx="288032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Рустем Гумерович </a:t>
            </a: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Кузеев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140453"/>
            <a:ext cx="3853662" cy="14465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ПОСЛЕДНИЙ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ВЕТЕРАН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Исянгулов Ш.Н.</a:t>
            </a: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211960" y="1140453"/>
            <a:ext cx="4717758" cy="14465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УЧЕНЫЙ, ФРОНТОВИК: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ЖИЗНИ И НАУЧНОЙ И ДЕЯТЕЛЬНОСТИ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Казанчиев А.Д.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 descr="C:\Users\User\Desktop\Фото для сб Портреты-9 чб\Нагаев Мугин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022" y="2720710"/>
            <a:ext cx="2670866" cy="327268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15" name="Рисунок 14" descr="C:\Users\User\Desktop\Фото для сб Портреты-9 чб\Кузеев Руст.Г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866" y="2720711"/>
            <a:ext cx="2723037" cy="32486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4132595491"/>
      </p:ext>
    </p:extLst>
  </p:cSld>
  <p:clrMapOvr>
    <a:masterClrMapping/>
  </p:clrMapOvr>
  <p:transition advTm="5235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14282" y="1285860"/>
            <a:ext cx="8715436" cy="4000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4000" b="1" i="0" u="none" strike="noStrike" kern="120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87624" y="1475637"/>
            <a:ext cx="71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86790" y="6071292"/>
            <a:ext cx="7575848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Мидхат Фазлыевич Гайнуллин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46029" y="1185236"/>
            <a:ext cx="7585395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ВОИН - РАЗВЕДЧИК</a:t>
            </a:r>
          </a:p>
          <a:p>
            <a:pPr algn="ctr"/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Надергулов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М.Х.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 descr="C:\Users\User\Desktop\Фото для сб Портреты-9 чб\МФГайнуллин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997" y="2218586"/>
            <a:ext cx="3110380" cy="365035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771630229"/>
      </p:ext>
    </p:extLst>
  </p:cSld>
  <p:clrMapOvr>
    <a:masterClrMapping/>
  </p:clrMapOvr>
  <p:transition advTm="5235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14282" y="1285860"/>
            <a:ext cx="8715436" cy="4000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4000" b="1" i="0" u="none" strike="noStrike" kern="120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87624" y="1475637"/>
            <a:ext cx="71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6043802"/>
            <a:ext cx="3456384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Фатих Латыпович </a:t>
            </a: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Латыпов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16016" y="6051924"/>
            <a:ext cx="3615408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Шамсиямал Сунагатулловна</a:t>
            </a: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Латыпова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1140453"/>
            <a:ext cx="8136904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ВЕЛИКУЮ ПОБЕДУ КОВАЛИ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«БЕССМЕРТНЫЙ ПОЛК» и «БЕССМЕРТНЫЙ ТЫЛ» 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Рахматуллина З.Я.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 descr="C:\Users\User\Desktop\Фото для сб Портреты-9 чб\Латыпов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3" r="7875"/>
          <a:stretch/>
        </p:blipFill>
        <p:spPr bwMode="auto">
          <a:xfrm>
            <a:off x="1128693" y="2531405"/>
            <a:ext cx="2733142" cy="3345867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 descr="C:\Users\User\Desktop\Фото для сб Портреты-9 чб\Латыпова Ш.С.jpg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680" r="20039"/>
          <a:stretch/>
        </p:blipFill>
        <p:spPr bwMode="auto">
          <a:xfrm>
            <a:off x="5148064" y="2531723"/>
            <a:ext cx="2664296" cy="3345549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34134692"/>
      </p:ext>
    </p:extLst>
  </p:cSld>
  <p:clrMapOvr>
    <a:masterClrMapping/>
  </p:clrMapOvr>
  <p:transition advTm="5235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14282" y="1285860"/>
            <a:ext cx="8715436" cy="4000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4000" b="1" i="0" u="none" strike="noStrike" kern="120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87624" y="1475637"/>
            <a:ext cx="71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64949" y="5991434"/>
            <a:ext cx="2952328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Джавит</a:t>
            </a:r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Нуриагзамович</a:t>
            </a:r>
            <a:endParaRPr lang="ru-RU" b="1" i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Тагиров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400092" y="6061137"/>
            <a:ext cx="288032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Ишмухамет</a:t>
            </a:r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Мустафович</a:t>
            </a:r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Муратов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140453"/>
            <a:ext cx="3853662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ДОСТОЙНЫЙ СЫН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ОТЦА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Сабирова З.Р.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59524" y="1140453"/>
            <a:ext cx="3960440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ВЕТЕРАН ВОЙНЫ,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Сиразитдинов З.А.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 descr="C:\Users\User\Desktop\Фото для сб Портреты-9 чб\Тагиров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9000" contras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0996" b="8709"/>
          <a:stretch/>
        </p:blipFill>
        <p:spPr bwMode="auto">
          <a:xfrm>
            <a:off x="767674" y="2569512"/>
            <a:ext cx="2690829" cy="3248641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Рисунок 16" descr="C:\Users\User\Desktop\Фото для сб Портреты-9 чб\Муратов И.М.tif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 contrast="-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092" y="2597713"/>
            <a:ext cx="2880320" cy="330363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510763052"/>
      </p:ext>
    </p:extLst>
  </p:cSld>
  <p:clrMapOvr>
    <a:masterClrMapping/>
  </p:clrMapOvr>
  <p:transition advTm="5235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14282" y="1285860"/>
            <a:ext cx="8715436" cy="4000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4000" b="1" i="0" u="none" strike="noStrike" kern="120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87624" y="1475637"/>
            <a:ext cx="71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64949" y="5991434"/>
            <a:ext cx="2826931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Анна Николаевна </a:t>
            </a: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Чуева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400092" y="6061137"/>
            <a:ext cx="288032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Нина Никандровна </a:t>
            </a: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Саламатина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140453"/>
            <a:ext cx="3853662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ЛЕГЕНДАРНАЯ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КОЛХОЗНИЦА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Сулейманова Р.Н.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59524" y="1140453"/>
            <a:ext cx="3960440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ВОЖАК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МОЛОДЕЖИ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Султангужина Г.Ю.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C:\Users\User\Desktop\Фото для сб Портреты-9 чб\Чуева АН.jpg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3000" contrast="-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46" y="2473562"/>
            <a:ext cx="2723334" cy="332863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12" name="Рисунок 11" descr="C:\Users\User\Desktop\Фото для сб Портреты-9 чб\Саламатина НН.jpg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616" y="2523185"/>
            <a:ext cx="2850255" cy="33403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622191808"/>
      </p:ext>
    </p:extLst>
  </p:cSld>
  <p:clrMapOvr>
    <a:masterClrMapping/>
  </p:clrMapOvr>
  <p:transition advTm="5235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14282" y="1285860"/>
            <a:ext cx="8715436" cy="4000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4000" b="1" i="0" u="none" strike="noStrike" kern="120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87624" y="1475637"/>
            <a:ext cx="71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64949" y="5991434"/>
            <a:ext cx="2897929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Сабир Шаяхметович Зиганшин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27985" y="6061137"/>
            <a:ext cx="4501734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Александр Матвеевич Матросов – Шакирьян Юнусович Мухамедьяров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8941" y="1225348"/>
            <a:ext cx="3853662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СОЛДАТ ПОБЕДЫ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Фархшатов М.Н., 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Каримов К.К.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283967" y="1225347"/>
            <a:ext cx="4680409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ИЩИТЕ МЕНЯ ПОД ФАМИЛИЕЙ МАТРОСОВ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Хусаинова Г.Р., Шарапова И.Р.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 descr="C:\Users\User\Desktop\Фото для сб Портреты-9 чб\Зиганшин.tif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48" y="2595717"/>
            <a:ext cx="2843530" cy="320648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15" name="Рисунок 14" descr="C:\Users\User\Desktop\Фото для сб Портреты-9 чб\Матросов Александр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"/>
          <a:stretch/>
        </p:blipFill>
        <p:spPr bwMode="auto">
          <a:xfrm>
            <a:off x="5023215" y="2560580"/>
            <a:ext cx="3201912" cy="3395513"/>
          </a:xfrm>
          <a:prstGeom prst="rect">
            <a:avLst/>
          </a:prstGeom>
          <a:noFill/>
          <a:ln>
            <a:solidFill>
              <a:srgbClr val="C00000"/>
            </a:solidFill>
          </a:ln>
          <a:effectLst>
            <a:softEdge rad="508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76829252"/>
      </p:ext>
    </p:extLst>
  </p:cSld>
  <p:clrMapOvr>
    <a:masterClrMapping/>
  </p:clrMapOvr>
  <p:transition advTm="5235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14282" y="1285860"/>
            <a:ext cx="8715436" cy="4000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4000" b="1" i="0" u="none" strike="noStrike" kern="120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87624" y="1475637"/>
            <a:ext cx="71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76624" y="6237312"/>
            <a:ext cx="7790752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Зубай Тухватович Утягулов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8940" y="1225348"/>
            <a:ext cx="8206761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ГЕРОЙ СОВЕТСКОГО СОЮЗА ИЗ БАШКИРИИ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Юнусова Ф. Б.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C:\Users\User\Desktop\Фото для сб Портреты-9 чб\Утягулов З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024" y="2212718"/>
            <a:ext cx="3004135" cy="388057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762769544"/>
      </p:ext>
    </p:extLst>
  </p:cSld>
  <p:clrMapOvr>
    <a:masterClrMapping/>
  </p:clrMapOvr>
  <p:transition advTm="5235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14282" y="1285860"/>
            <a:ext cx="8715436" cy="40005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0" u="none" strike="noStrike" kern="1200" cap="none" spc="0" normalizeH="0" baseline="0" noProof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4000" b="1" i="0" u="none" strike="noStrike" kern="120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87624" y="1475637"/>
            <a:ext cx="71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78595" y="6009359"/>
            <a:ext cx="3607344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Фазлетдин </a:t>
            </a:r>
            <a:r>
              <a:rPr lang="ru-RU" sz="2000" b="1" i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Саляхитдинович</a:t>
            </a:r>
            <a:r>
              <a:rPr lang="ru-RU" sz="20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Акбутин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8940" y="1225348"/>
            <a:ext cx="8206761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ИМЯ ОБЩЕЙ ПОБЕДЫ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Юсупова А.Д.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C:\Users\User\Desktop\Фото для сб Портреты-9 чб\Акбутин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3" r="7743"/>
          <a:stretch/>
        </p:blipFill>
        <p:spPr bwMode="auto">
          <a:xfrm>
            <a:off x="1619672" y="2246122"/>
            <a:ext cx="2566267" cy="3599180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 descr="C:\Users\User\Desktop\Фото для сб Портреты-9 чб\Акбутина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3" r="17806"/>
          <a:stretch/>
        </p:blipFill>
        <p:spPr bwMode="auto">
          <a:xfrm>
            <a:off x="4564187" y="2260669"/>
            <a:ext cx="2739960" cy="3599815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72000" y="6014970"/>
            <a:ext cx="4097485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Марфуза</a:t>
            </a:r>
            <a:r>
              <a:rPr lang="ru-RU" sz="20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Халиулловна</a:t>
            </a:r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i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i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Акбутина</a:t>
            </a:r>
            <a:r>
              <a:rPr lang="ru-RU" sz="20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Аллаярова</a:t>
            </a:r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96281037"/>
      </p:ext>
    </p:extLst>
  </p:cSld>
  <p:clrMapOvr>
    <a:masterClrMapping/>
  </p:clrMapOvr>
  <p:transition advTm="5235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1955" y="4653136"/>
            <a:ext cx="5940152" cy="125451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C:\Documents and Settings\Администратор\Рабочий стол\1941-1945 гг.ori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1412776"/>
            <a:ext cx="2780382" cy="295232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7170" name="AutoShape 2" descr="https://pbs.twimg.com/media/DcrW73FW0AAB8i_.jpg:large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2" name="AutoShape 4" descr="https://pbs.twimg.com/media/DcrW73FW0AAB8i_.jpg:large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4928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5958</TotalTime>
  <Words>384</Words>
  <Application>Microsoft Office PowerPoint</Application>
  <PresentationFormat>Экран (4:3)</PresentationFormat>
  <Paragraphs>135</Paragraphs>
  <Slides>16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Надыршин</dc:creator>
  <cp:lastModifiedBy>User</cp:lastModifiedBy>
  <cp:revision>536</cp:revision>
  <dcterms:created xsi:type="dcterms:W3CDTF">2015-04-21T12:15:40Z</dcterms:created>
  <dcterms:modified xsi:type="dcterms:W3CDTF">2025-05-05T09:21:36Z</dcterms:modified>
</cp:coreProperties>
</file>